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handoutMasterIdLst>
    <p:handoutMasterId r:id="rId22"/>
  </p:handoutMasterIdLst>
  <p:sldIdLst>
    <p:sldId id="281" r:id="rId2"/>
    <p:sldId id="275" r:id="rId3"/>
    <p:sldId id="297" r:id="rId4"/>
    <p:sldId id="276" r:id="rId5"/>
    <p:sldId id="256" r:id="rId6"/>
    <p:sldId id="296" r:id="rId7"/>
    <p:sldId id="277" r:id="rId8"/>
    <p:sldId id="258" r:id="rId9"/>
    <p:sldId id="261" r:id="rId10"/>
    <p:sldId id="262" r:id="rId11"/>
    <p:sldId id="263" r:id="rId12"/>
    <p:sldId id="265" r:id="rId13"/>
    <p:sldId id="286" r:id="rId14"/>
    <p:sldId id="274" r:id="rId15"/>
    <p:sldId id="290" r:id="rId16"/>
    <p:sldId id="295" r:id="rId17"/>
    <p:sldId id="289" r:id="rId18"/>
    <p:sldId id="291" r:id="rId19"/>
    <p:sldId id="293" r:id="rId20"/>
  </p:sldIdLst>
  <p:sldSz cx="9144000" cy="5143500" type="screen16x9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80" d="100"/>
          <a:sy n="80" d="100"/>
        </p:scale>
        <p:origin x="96" y="5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B1A76E6-3835-4CDE-8D33-4538A1FB569C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FE2153F-9F92-4428-A265-AF0A9A141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28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431E79B-D8A8-4148-A1A5-80BD1BB1AF11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3D5B005-5774-46D4-94CC-05044A2C7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423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22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22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22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225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F6B9E7-7859-4D30-A38F-457CE56125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225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5B005-5774-46D4-94CC-05044A2C7C0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00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dic.academic.ru/contents.nsf/dic_new_philosophy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>
          <a:xfrm>
            <a:off x="214314" y="482204"/>
            <a:ext cx="8929686" cy="4033762"/>
          </a:xfrm>
        </p:spPr>
        <p:txBody>
          <a:bodyPr/>
          <a:lstStyle/>
          <a:p>
            <a:pPr marL="182880" indent="0" eaLnBrk="1" hangingPunct="1">
              <a:buNone/>
            </a:pPr>
            <a:r>
              <a:rPr lang="ru-RU" altLang="ru-RU" sz="4400" i="1" smtClean="0"/>
              <a:t> Двадцать </a:t>
            </a:r>
            <a:r>
              <a:rPr lang="ru-RU" altLang="ru-RU" sz="4400" i="1" dirty="0" smtClean="0"/>
              <a:t>третье апреля.</a:t>
            </a:r>
            <a:r>
              <a:rPr lang="ru-RU" altLang="ru-RU" i="1" smtClean="0"/>
              <a:t/>
            </a:r>
            <a:br>
              <a:rPr lang="ru-RU" altLang="ru-RU" i="1" smtClean="0"/>
            </a:br>
            <a:r>
              <a:rPr lang="ru-RU" altLang="ru-RU" i="1" smtClean="0"/>
              <a:t>    Классная </a:t>
            </a:r>
            <a:r>
              <a:rPr lang="ru-RU" altLang="ru-RU" i="1" dirty="0" smtClean="0"/>
              <a:t>работа.</a:t>
            </a:r>
            <a:br>
              <a:rPr lang="ru-RU" altLang="ru-RU" i="1" dirty="0" smtClean="0"/>
            </a:br>
            <a:endParaRPr lang="ru-RU" altLang="ru-RU" i="1" dirty="0" smtClean="0"/>
          </a:p>
        </p:txBody>
      </p:sp>
    </p:spTree>
    <p:extLst>
      <p:ext uri="{BB962C8B-B14F-4D97-AF65-F5344CB8AC3E}">
        <p14:creationId xmlns:p14="http://schemas.microsoft.com/office/powerpoint/2010/main" val="23193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-138102" y="0"/>
            <a:ext cx="9396536" cy="1008112"/>
          </a:xfrm>
          <a:prstGeom prst="roundRect">
            <a:avLst/>
          </a:prstGeom>
          <a:solidFill>
            <a:srgbClr val="B8E8DF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Чтобы раскрыть информацию, мы обращаемся к однородным членам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5" y="3605418"/>
            <a:ext cx="1191826" cy="275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0712" y="1122297"/>
            <a:ext cx="9066837" cy="129856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Участники фестиваля дружбы народов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приветствовали </a:t>
            </a:r>
            <a:r>
              <a:rPr lang="ru-RU" sz="2000" dirty="0">
                <a:solidFill>
                  <a:schemeClr val="tx1"/>
                </a:solidFill>
              </a:rPr>
              <a:t>на </a:t>
            </a:r>
            <a:r>
              <a:rPr lang="ru-RU" sz="2000" dirty="0" smtClean="0">
                <a:solidFill>
                  <a:schemeClr val="tx1"/>
                </a:solidFill>
              </a:rPr>
              <a:t>разных языках: турецком</a:t>
            </a:r>
            <a:r>
              <a:rPr lang="ru-RU" sz="2000" dirty="0">
                <a:solidFill>
                  <a:schemeClr val="tx1"/>
                </a:solidFill>
              </a:rPr>
              <a:t>, казахском, </a:t>
            </a:r>
            <a:r>
              <a:rPr lang="ru-RU" sz="2000" dirty="0" smtClean="0">
                <a:solidFill>
                  <a:schemeClr val="tx1"/>
                </a:solidFill>
              </a:rPr>
              <a:t>уйгурском</a:t>
            </a:r>
            <a:r>
              <a:rPr lang="ru-RU" sz="3200" b="1" dirty="0" smtClean="0">
                <a:solidFill>
                  <a:schemeClr val="tx1"/>
                </a:solidFill>
              </a:rPr>
              <a:t>.  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14" name="Picture 4" descr="D:\projects\русский язык\Кисель Елена\Рабочая зона\картинки\свалка\ol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777" flipH="1">
            <a:off x="1252618" y="3132782"/>
            <a:ext cx="1449666" cy="200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 flipH="1" flipV="1">
            <a:off x="4572000" y="2520000"/>
            <a:ext cx="0" cy="54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084168" y="2520000"/>
            <a:ext cx="0" cy="54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466777" y="2534564"/>
            <a:ext cx="0" cy="54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Текст 2"/>
          <p:cNvSpPr txBox="1">
            <a:spLocks/>
          </p:cNvSpPr>
          <p:nvPr/>
        </p:nvSpPr>
        <p:spPr>
          <a:xfrm>
            <a:off x="4343056" y="3308470"/>
            <a:ext cx="3632827" cy="69083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однородные члены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3129808" y="2420857"/>
            <a:ext cx="0" cy="14536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Текст 2"/>
          <p:cNvSpPr txBox="1">
            <a:spLocks/>
          </p:cNvSpPr>
          <p:nvPr/>
        </p:nvSpPr>
        <p:spPr>
          <a:xfrm>
            <a:off x="2364314" y="4135973"/>
            <a:ext cx="1978742" cy="68535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обобщающее слово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23" name="Freeform 10"/>
          <p:cNvSpPr>
            <a:spLocks/>
          </p:cNvSpPr>
          <p:nvPr/>
        </p:nvSpPr>
        <p:spPr bwMode="auto">
          <a:xfrm>
            <a:off x="2364314" y="2204326"/>
            <a:ext cx="1847646" cy="45719"/>
          </a:xfrm>
          <a:custGeom>
            <a:avLst/>
            <a:gdLst>
              <a:gd name="T0" fmla="*/ 0 w 1683"/>
              <a:gd name="T1" fmla="*/ 453628170 h 180"/>
              <a:gd name="T2" fmla="*/ 2147483647 w 1683"/>
              <a:gd name="T3" fmla="*/ 0 h 180"/>
              <a:gd name="T4" fmla="*/ 2147483647 w 1683"/>
              <a:gd name="T5" fmla="*/ 453628170 h 180"/>
              <a:gd name="T6" fmla="*/ 2147483647 w 1683"/>
              <a:gd name="T7" fmla="*/ 0 h 180"/>
              <a:gd name="T8" fmla="*/ 2147483647 w 1683"/>
              <a:gd name="T9" fmla="*/ 453628170 h 180"/>
              <a:gd name="T10" fmla="*/ 2147483647 w 1683"/>
              <a:gd name="T11" fmla="*/ 0 h 180"/>
              <a:gd name="T12" fmla="*/ 2147483647 w 1683"/>
              <a:gd name="T13" fmla="*/ 453628170 h 180"/>
              <a:gd name="T14" fmla="*/ 2147483647 w 1683"/>
              <a:gd name="T15" fmla="*/ 0 h 180"/>
              <a:gd name="T16" fmla="*/ 2147483647 w 1683"/>
              <a:gd name="T17" fmla="*/ 453628170 h 180"/>
              <a:gd name="T18" fmla="*/ 2147483647 w 1683"/>
              <a:gd name="T19" fmla="*/ 0 h 1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83"/>
              <a:gd name="T31" fmla="*/ 0 h 180"/>
              <a:gd name="T32" fmla="*/ 1683 w 1683"/>
              <a:gd name="T33" fmla="*/ 180 h 1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83" h="180">
                <a:moveTo>
                  <a:pt x="0" y="180"/>
                </a:moveTo>
                <a:cubicBezTo>
                  <a:pt x="62" y="90"/>
                  <a:pt x="125" y="0"/>
                  <a:pt x="187" y="0"/>
                </a:cubicBezTo>
                <a:cubicBezTo>
                  <a:pt x="249" y="0"/>
                  <a:pt x="312" y="180"/>
                  <a:pt x="374" y="180"/>
                </a:cubicBezTo>
                <a:cubicBezTo>
                  <a:pt x="436" y="180"/>
                  <a:pt x="499" y="0"/>
                  <a:pt x="561" y="0"/>
                </a:cubicBezTo>
                <a:cubicBezTo>
                  <a:pt x="623" y="0"/>
                  <a:pt x="686" y="180"/>
                  <a:pt x="748" y="180"/>
                </a:cubicBezTo>
                <a:cubicBezTo>
                  <a:pt x="810" y="180"/>
                  <a:pt x="873" y="0"/>
                  <a:pt x="935" y="0"/>
                </a:cubicBezTo>
                <a:cubicBezTo>
                  <a:pt x="997" y="0"/>
                  <a:pt x="1060" y="180"/>
                  <a:pt x="1122" y="180"/>
                </a:cubicBezTo>
                <a:cubicBezTo>
                  <a:pt x="1184" y="180"/>
                  <a:pt x="1247" y="0"/>
                  <a:pt x="1309" y="0"/>
                </a:cubicBezTo>
                <a:cubicBezTo>
                  <a:pt x="1371" y="0"/>
                  <a:pt x="1434" y="180"/>
                  <a:pt x="1496" y="180"/>
                </a:cubicBezTo>
                <a:cubicBezTo>
                  <a:pt x="1558" y="180"/>
                  <a:pt x="1652" y="30"/>
                  <a:pt x="1683" y="0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sz="1200"/>
          </a:p>
        </p:txBody>
      </p:sp>
      <p:sp>
        <p:nvSpPr>
          <p:cNvPr id="24" name="Freeform 10"/>
          <p:cNvSpPr>
            <a:spLocks/>
          </p:cNvSpPr>
          <p:nvPr/>
        </p:nvSpPr>
        <p:spPr bwMode="auto">
          <a:xfrm>
            <a:off x="4343056" y="2188850"/>
            <a:ext cx="1007461" cy="45719"/>
          </a:xfrm>
          <a:custGeom>
            <a:avLst/>
            <a:gdLst>
              <a:gd name="T0" fmla="*/ 0 w 1683"/>
              <a:gd name="T1" fmla="*/ 453628170 h 180"/>
              <a:gd name="T2" fmla="*/ 2147483647 w 1683"/>
              <a:gd name="T3" fmla="*/ 0 h 180"/>
              <a:gd name="T4" fmla="*/ 2147483647 w 1683"/>
              <a:gd name="T5" fmla="*/ 453628170 h 180"/>
              <a:gd name="T6" fmla="*/ 2147483647 w 1683"/>
              <a:gd name="T7" fmla="*/ 0 h 180"/>
              <a:gd name="T8" fmla="*/ 2147483647 w 1683"/>
              <a:gd name="T9" fmla="*/ 453628170 h 180"/>
              <a:gd name="T10" fmla="*/ 2147483647 w 1683"/>
              <a:gd name="T11" fmla="*/ 0 h 180"/>
              <a:gd name="T12" fmla="*/ 2147483647 w 1683"/>
              <a:gd name="T13" fmla="*/ 453628170 h 180"/>
              <a:gd name="T14" fmla="*/ 2147483647 w 1683"/>
              <a:gd name="T15" fmla="*/ 0 h 180"/>
              <a:gd name="T16" fmla="*/ 2147483647 w 1683"/>
              <a:gd name="T17" fmla="*/ 453628170 h 180"/>
              <a:gd name="T18" fmla="*/ 2147483647 w 1683"/>
              <a:gd name="T19" fmla="*/ 0 h 1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83"/>
              <a:gd name="T31" fmla="*/ 0 h 180"/>
              <a:gd name="T32" fmla="*/ 1683 w 1683"/>
              <a:gd name="T33" fmla="*/ 180 h 1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83" h="180">
                <a:moveTo>
                  <a:pt x="0" y="180"/>
                </a:moveTo>
                <a:cubicBezTo>
                  <a:pt x="62" y="90"/>
                  <a:pt x="125" y="0"/>
                  <a:pt x="187" y="0"/>
                </a:cubicBezTo>
                <a:cubicBezTo>
                  <a:pt x="249" y="0"/>
                  <a:pt x="312" y="180"/>
                  <a:pt x="374" y="180"/>
                </a:cubicBezTo>
                <a:cubicBezTo>
                  <a:pt x="436" y="180"/>
                  <a:pt x="499" y="0"/>
                  <a:pt x="561" y="0"/>
                </a:cubicBezTo>
                <a:cubicBezTo>
                  <a:pt x="623" y="0"/>
                  <a:pt x="686" y="180"/>
                  <a:pt x="748" y="180"/>
                </a:cubicBezTo>
                <a:cubicBezTo>
                  <a:pt x="810" y="180"/>
                  <a:pt x="873" y="0"/>
                  <a:pt x="935" y="0"/>
                </a:cubicBezTo>
                <a:cubicBezTo>
                  <a:pt x="997" y="0"/>
                  <a:pt x="1060" y="180"/>
                  <a:pt x="1122" y="180"/>
                </a:cubicBezTo>
                <a:cubicBezTo>
                  <a:pt x="1184" y="180"/>
                  <a:pt x="1247" y="0"/>
                  <a:pt x="1309" y="0"/>
                </a:cubicBezTo>
                <a:cubicBezTo>
                  <a:pt x="1371" y="0"/>
                  <a:pt x="1434" y="180"/>
                  <a:pt x="1496" y="180"/>
                </a:cubicBezTo>
                <a:cubicBezTo>
                  <a:pt x="1558" y="180"/>
                  <a:pt x="1652" y="30"/>
                  <a:pt x="1683" y="0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sz="1200"/>
          </a:p>
        </p:txBody>
      </p:sp>
      <p:sp>
        <p:nvSpPr>
          <p:cNvPr id="26" name="Freeform 10"/>
          <p:cNvSpPr>
            <a:spLocks/>
          </p:cNvSpPr>
          <p:nvPr/>
        </p:nvSpPr>
        <p:spPr bwMode="auto">
          <a:xfrm>
            <a:off x="5682559" y="2204326"/>
            <a:ext cx="1012943" cy="45719"/>
          </a:xfrm>
          <a:custGeom>
            <a:avLst/>
            <a:gdLst>
              <a:gd name="T0" fmla="*/ 0 w 1683"/>
              <a:gd name="T1" fmla="*/ 453628170 h 180"/>
              <a:gd name="T2" fmla="*/ 2147483647 w 1683"/>
              <a:gd name="T3" fmla="*/ 0 h 180"/>
              <a:gd name="T4" fmla="*/ 2147483647 w 1683"/>
              <a:gd name="T5" fmla="*/ 453628170 h 180"/>
              <a:gd name="T6" fmla="*/ 2147483647 w 1683"/>
              <a:gd name="T7" fmla="*/ 0 h 180"/>
              <a:gd name="T8" fmla="*/ 2147483647 w 1683"/>
              <a:gd name="T9" fmla="*/ 453628170 h 180"/>
              <a:gd name="T10" fmla="*/ 2147483647 w 1683"/>
              <a:gd name="T11" fmla="*/ 0 h 180"/>
              <a:gd name="T12" fmla="*/ 2147483647 w 1683"/>
              <a:gd name="T13" fmla="*/ 453628170 h 180"/>
              <a:gd name="T14" fmla="*/ 2147483647 w 1683"/>
              <a:gd name="T15" fmla="*/ 0 h 180"/>
              <a:gd name="T16" fmla="*/ 2147483647 w 1683"/>
              <a:gd name="T17" fmla="*/ 453628170 h 180"/>
              <a:gd name="T18" fmla="*/ 2147483647 w 1683"/>
              <a:gd name="T19" fmla="*/ 0 h 1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83"/>
              <a:gd name="T31" fmla="*/ 0 h 180"/>
              <a:gd name="T32" fmla="*/ 1683 w 1683"/>
              <a:gd name="T33" fmla="*/ 180 h 1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83" h="180">
                <a:moveTo>
                  <a:pt x="0" y="180"/>
                </a:moveTo>
                <a:cubicBezTo>
                  <a:pt x="62" y="90"/>
                  <a:pt x="125" y="0"/>
                  <a:pt x="187" y="0"/>
                </a:cubicBezTo>
                <a:cubicBezTo>
                  <a:pt x="249" y="0"/>
                  <a:pt x="312" y="180"/>
                  <a:pt x="374" y="180"/>
                </a:cubicBezTo>
                <a:cubicBezTo>
                  <a:pt x="436" y="180"/>
                  <a:pt x="499" y="0"/>
                  <a:pt x="561" y="0"/>
                </a:cubicBezTo>
                <a:cubicBezTo>
                  <a:pt x="623" y="0"/>
                  <a:pt x="686" y="180"/>
                  <a:pt x="748" y="180"/>
                </a:cubicBezTo>
                <a:cubicBezTo>
                  <a:pt x="810" y="180"/>
                  <a:pt x="873" y="0"/>
                  <a:pt x="935" y="0"/>
                </a:cubicBezTo>
                <a:cubicBezTo>
                  <a:pt x="997" y="0"/>
                  <a:pt x="1060" y="180"/>
                  <a:pt x="1122" y="180"/>
                </a:cubicBezTo>
                <a:cubicBezTo>
                  <a:pt x="1184" y="180"/>
                  <a:pt x="1247" y="0"/>
                  <a:pt x="1309" y="0"/>
                </a:cubicBezTo>
                <a:cubicBezTo>
                  <a:pt x="1371" y="0"/>
                  <a:pt x="1434" y="180"/>
                  <a:pt x="1496" y="180"/>
                </a:cubicBezTo>
                <a:cubicBezTo>
                  <a:pt x="1558" y="180"/>
                  <a:pt x="1652" y="30"/>
                  <a:pt x="1683" y="0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sz="1200"/>
          </a:p>
        </p:txBody>
      </p:sp>
      <p:sp>
        <p:nvSpPr>
          <p:cNvPr id="27" name="Freeform 10"/>
          <p:cNvSpPr>
            <a:spLocks/>
          </p:cNvSpPr>
          <p:nvPr/>
        </p:nvSpPr>
        <p:spPr bwMode="auto">
          <a:xfrm>
            <a:off x="7048729" y="2188850"/>
            <a:ext cx="1122157" cy="45719"/>
          </a:xfrm>
          <a:custGeom>
            <a:avLst/>
            <a:gdLst>
              <a:gd name="T0" fmla="*/ 0 w 1683"/>
              <a:gd name="T1" fmla="*/ 453628170 h 180"/>
              <a:gd name="T2" fmla="*/ 2147483647 w 1683"/>
              <a:gd name="T3" fmla="*/ 0 h 180"/>
              <a:gd name="T4" fmla="*/ 2147483647 w 1683"/>
              <a:gd name="T5" fmla="*/ 453628170 h 180"/>
              <a:gd name="T6" fmla="*/ 2147483647 w 1683"/>
              <a:gd name="T7" fmla="*/ 0 h 180"/>
              <a:gd name="T8" fmla="*/ 2147483647 w 1683"/>
              <a:gd name="T9" fmla="*/ 453628170 h 180"/>
              <a:gd name="T10" fmla="*/ 2147483647 w 1683"/>
              <a:gd name="T11" fmla="*/ 0 h 180"/>
              <a:gd name="T12" fmla="*/ 2147483647 w 1683"/>
              <a:gd name="T13" fmla="*/ 453628170 h 180"/>
              <a:gd name="T14" fmla="*/ 2147483647 w 1683"/>
              <a:gd name="T15" fmla="*/ 0 h 180"/>
              <a:gd name="T16" fmla="*/ 2147483647 w 1683"/>
              <a:gd name="T17" fmla="*/ 453628170 h 180"/>
              <a:gd name="T18" fmla="*/ 2147483647 w 1683"/>
              <a:gd name="T19" fmla="*/ 0 h 1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83"/>
              <a:gd name="T31" fmla="*/ 0 h 180"/>
              <a:gd name="T32" fmla="*/ 1683 w 1683"/>
              <a:gd name="T33" fmla="*/ 180 h 1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83" h="180">
                <a:moveTo>
                  <a:pt x="0" y="180"/>
                </a:moveTo>
                <a:cubicBezTo>
                  <a:pt x="62" y="90"/>
                  <a:pt x="125" y="0"/>
                  <a:pt x="187" y="0"/>
                </a:cubicBezTo>
                <a:cubicBezTo>
                  <a:pt x="249" y="0"/>
                  <a:pt x="312" y="180"/>
                  <a:pt x="374" y="180"/>
                </a:cubicBezTo>
                <a:cubicBezTo>
                  <a:pt x="436" y="180"/>
                  <a:pt x="499" y="0"/>
                  <a:pt x="561" y="0"/>
                </a:cubicBezTo>
                <a:cubicBezTo>
                  <a:pt x="623" y="0"/>
                  <a:pt x="686" y="180"/>
                  <a:pt x="748" y="180"/>
                </a:cubicBezTo>
                <a:cubicBezTo>
                  <a:pt x="810" y="180"/>
                  <a:pt x="873" y="0"/>
                  <a:pt x="935" y="0"/>
                </a:cubicBezTo>
                <a:cubicBezTo>
                  <a:pt x="997" y="0"/>
                  <a:pt x="1060" y="180"/>
                  <a:pt x="1122" y="180"/>
                </a:cubicBezTo>
                <a:cubicBezTo>
                  <a:pt x="1184" y="180"/>
                  <a:pt x="1247" y="0"/>
                  <a:pt x="1309" y="0"/>
                </a:cubicBezTo>
                <a:cubicBezTo>
                  <a:pt x="1371" y="0"/>
                  <a:pt x="1434" y="180"/>
                  <a:pt x="1496" y="180"/>
                </a:cubicBezTo>
                <a:cubicBezTo>
                  <a:pt x="1558" y="180"/>
                  <a:pt x="1652" y="30"/>
                  <a:pt x="1683" y="0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54545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3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23528" y="2668605"/>
            <a:ext cx="1893355" cy="9581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блюда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>
            <a:off x="-108520" y="0"/>
            <a:ext cx="9254965" cy="1131590"/>
          </a:xfrm>
          <a:prstGeom prst="rect">
            <a:avLst/>
          </a:prstGeom>
          <a:solidFill>
            <a:srgbClr val="B8E8DF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 smtClean="0">
                <a:solidFill>
                  <a:schemeClr val="tx1"/>
                </a:solidFill>
              </a:rPr>
              <a:t>Обобщающее слово «вмещает» в себя каждый из однородных членов.</a:t>
            </a:r>
            <a:endParaRPr lang="ru-RU" sz="3000" b="1" i="1" dirty="0">
              <a:solidFill>
                <a:schemeClr val="tx1"/>
              </a:solidFill>
            </a:endParaRPr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 flipH="1">
            <a:off x="2919197" y="2032276"/>
            <a:ext cx="2453453" cy="448576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бешбармак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 flipH="1">
            <a:off x="2973494" y="2821462"/>
            <a:ext cx="1967876" cy="470368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плов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Текст 2"/>
          <p:cNvSpPr txBox="1">
            <a:spLocks/>
          </p:cNvSpPr>
          <p:nvPr/>
        </p:nvSpPr>
        <p:spPr>
          <a:xfrm flipH="1">
            <a:off x="3027789" y="3626755"/>
            <a:ext cx="1984725" cy="423865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борщ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2063833" y="2429465"/>
            <a:ext cx="824507" cy="2707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2104786" y="3115717"/>
            <a:ext cx="908204" cy="203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2135089" y="3632440"/>
            <a:ext cx="847597" cy="212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30" name="Picture 6" descr="120213174921-1202131749503-p-O-borsch-mjasno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569" y="3778695"/>
            <a:ext cx="1466850" cy="979487"/>
          </a:xfrm>
          <a:prstGeom prst="roundRect">
            <a:avLst>
              <a:gd name="adj" fmla="val 16667"/>
            </a:avLst>
          </a:prstGeom>
          <a:noFill/>
          <a:ln w="88900" cap="sq" algn="ctr">
            <a:solidFill>
              <a:srgbClr val="FFFFFF"/>
            </a:solidFill>
            <a:round/>
            <a:headEnd/>
            <a:tailEnd/>
          </a:ln>
          <a:effectLst>
            <a:outerShdw blurRad="254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</a:extLst>
        </p:spPr>
      </p:pic>
      <p:pic>
        <p:nvPicPr>
          <p:cNvPr id="1031" name="Picture 7" descr="a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222" y="2150182"/>
            <a:ext cx="1511300" cy="906463"/>
          </a:xfrm>
          <a:prstGeom prst="roundRect">
            <a:avLst>
              <a:gd name="adj" fmla="val 16667"/>
            </a:avLst>
          </a:prstGeom>
          <a:noFill/>
          <a:ln w="88900" cap="sq" algn="ctr">
            <a:solidFill>
              <a:srgbClr val="FFFFFF"/>
            </a:solidFill>
            <a:round/>
            <a:headEnd/>
            <a:tailEnd/>
          </a:ln>
          <a:effectLst>
            <a:outerShdw blurRad="254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epositphotos_8995439-Meat-pelmeni-with-sour-cream-and-gree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r="5962"/>
          <a:stretch>
            <a:fillRect/>
          </a:stretch>
        </p:blipFill>
        <p:spPr bwMode="auto">
          <a:xfrm>
            <a:off x="9948372" y="648070"/>
            <a:ext cx="1393825" cy="1047750"/>
          </a:xfrm>
          <a:prstGeom prst="roundRect">
            <a:avLst>
              <a:gd name="adj" fmla="val 16667"/>
            </a:avLst>
          </a:prstGeom>
          <a:noFill/>
          <a:ln w="88900" cap="sq" algn="ctr">
            <a:solidFill>
              <a:srgbClr val="FFFFFF"/>
            </a:solidFill>
            <a:round/>
            <a:headEnd/>
            <a:tailEnd/>
          </a:ln>
          <a:effectLst>
            <a:outerShdw blurRad="254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-531909"/>
            <a:ext cx="2209466" cy="1063817"/>
          </a:xfrm>
          <a:prstGeom prst="rect">
            <a:avLst/>
          </a:prstGeom>
        </p:spPr>
      </p:pic>
      <p:sp>
        <p:nvSpPr>
          <p:cNvPr id="2" name="Трапеция 1"/>
          <p:cNvSpPr/>
          <p:nvPr/>
        </p:nvSpPr>
        <p:spPr>
          <a:xfrm flipV="1">
            <a:off x="5466997" y="1839970"/>
            <a:ext cx="3591070" cy="2903719"/>
          </a:xfrm>
          <a:prstGeom prst="trapezoid">
            <a:avLst>
              <a:gd name="adj" fmla="val 15591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2167173" y="3840987"/>
            <a:ext cx="721167" cy="7123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Текст 2"/>
          <p:cNvSpPr txBox="1">
            <a:spLocks/>
          </p:cNvSpPr>
          <p:nvPr/>
        </p:nvSpPr>
        <p:spPr>
          <a:xfrm flipH="1">
            <a:off x="2963620" y="4268439"/>
            <a:ext cx="1984725" cy="423865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err="1" smtClean="0">
                <a:solidFill>
                  <a:schemeClr val="tx1"/>
                </a:solidFill>
              </a:rPr>
              <a:t>лагман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Текст 2"/>
          <p:cNvSpPr txBox="1">
            <a:spLocks/>
          </p:cNvSpPr>
          <p:nvPr/>
        </p:nvSpPr>
        <p:spPr>
          <a:xfrm flipH="1">
            <a:off x="6263103" y="2827610"/>
            <a:ext cx="2269336" cy="7991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</a:rPr>
              <a:t>Блюда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7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 L -0.19115 0.20401 C -0.27639 0.29475 -0.37761 0.42222 -0.37344 0.43333 L -0.36511 0.45926 " pathEditMode="relative" rAng="8940000" ptsTypes="AAAA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7" y="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59 0.1142 L -0.51059 0.1142 C -0.45452 0.1142 -0.38559 0.18333 -0.38559 0.2392 L -0.38559 0.3642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60926 L -0.22517 -0.60926 C -0.32604 -0.60926 -0.44879 -0.44537 -0.44879 -0.31481 L -0.44879 -0.02345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2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021 -0.41667 L -0.65521 -0.41667 C -0.59913 -0.41667 -0.53021 -0.34753 -0.53021 -0.29167 L -0.53021 -0.16667 " pathEditMode="relative" rAng="0" ptsTypes="AAAA">
                                      <p:cBhvr>
                                        <p:cTn id="7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21" grpId="0" animBg="1"/>
      <p:bldP spid="22" grpId="0" animBg="1"/>
      <p:bldP spid="2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287524" y="267494"/>
            <a:ext cx="8568952" cy="9361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После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обобщающего слова </a:t>
            </a:r>
            <a:r>
              <a:rPr lang="ru-RU" sz="2800" b="1" dirty="0" smtClean="0">
                <a:solidFill>
                  <a:srgbClr val="FF0000"/>
                </a:solidFill>
              </a:rPr>
              <a:t>перед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однородными членами ставится </a:t>
            </a:r>
            <a:r>
              <a:rPr lang="ru-RU" sz="2800" b="1" dirty="0" smtClean="0">
                <a:solidFill>
                  <a:srgbClr val="FF0000"/>
                </a:solidFill>
              </a:rPr>
              <a:t>двоеточие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Текст 2"/>
          <p:cNvSpPr txBox="1">
            <a:spLocks/>
          </p:cNvSpPr>
          <p:nvPr/>
        </p:nvSpPr>
        <p:spPr>
          <a:xfrm flipH="1">
            <a:off x="3347864" y="1692000"/>
            <a:ext cx="870443" cy="900000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23" name="Текст 2"/>
          <p:cNvSpPr txBox="1">
            <a:spLocks/>
          </p:cNvSpPr>
          <p:nvPr/>
        </p:nvSpPr>
        <p:spPr>
          <a:xfrm flipH="1">
            <a:off x="4860032" y="1692000"/>
            <a:ext cx="870443" cy="900000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26" name="Текст 2"/>
          <p:cNvSpPr txBox="1">
            <a:spLocks/>
          </p:cNvSpPr>
          <p:nvPr/>
        </p:nvSpPr>
        <p:spPr>
          <a:xfrm flipH="1">
            <a:off x="6321429" y="1692000"/>
            <a:ext cx="870443" cy="900000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3000" b="1" dirty="0">
              <a:solidFill>
                <a:schemeClr val="tx1"/>
              </a:solidFill>
            </a:endParaRPr>
          </a:p>
        </p:txBody>
      </p:sp>
      <p:pic>
        <p:nvPicPr>
          <p:cNvPr id="29" name="Picture 2" descr="D:\projects\русский язык\Кисель Елена\Рабочая зона\картинки\знаки\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07" y="2321616"/>
            <a:ext cx="328716" cy="4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projects\русский язык\Кисель Елена\Рабочая зона\картинки\знаки\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41" y="2319303"/>
            <a:ext cx="328716" cy="4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Текст 2"/>
          <p:cNvSpPr txBox="1">
            <a:spLocks/>
          </p:cNvSpPr>
          <p:nvPr/>
        </p:nvSpPr>
        <p:spPr>
          <a:xfrm flipH="1">
            <a:off x="1331640" y="1692000"/>
            <a:ext cx="870443" cy="90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39" name="Текст 2"/>
          <p:cNvSpPr txBox="1">
            <a:spLocks/>
          </p:cNvSpPr>
          <p:nvPr/>
        </p:nvSpPr>
        <p:spPr>
          <a:xfrm>
            <a:off x="2660655" y="1811915"/>
            <a:ext cx="280582" cy="5097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:</a:t>
            </a:r>
            <a:endParaRPr lang="ru-RU" sz="9600" b="1" i="1" dirty="0">
              <a:solidFill>
                <a:srgbClr val="FF0000"/>
              </a:solidFill>
            </a:endParaRPr>
          </a:p>
        </p:txBody>
      </p:sp>
      <p:sp>
        <p:nvSpPr>
          <p:cNvPr id="40" name="Текст 2"/>
          <p:cNvSpPr txBox="1">
            <a:spLocks/>
          </p:cNvSpPr>
          <p:nvPr/>
        </p:nvSpPr>
        <p:spPr>
          <a:xfrm rot="19388462">
            <a:off x="702760" y="2644655"/>
            <a:ext cx="2141225" cy="1037774"/>
          </a:xfrm>
          <a:prstGeom prst="homePlate">
            <a:avLst>
              <a:gd name="adj" fmla="val 10265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например,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а именно,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</a:rPr>
              <a:t>как-то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757084" y="2855117"/>
            <a:ext cx="5946782" cy="63234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600" dirty="0" smtClean="0">
                <a:solidFill>
                  <a:schemeClr val="tx1"/>
                </a:solidFill>
              </a:rPr>
              <a:t>Сегодня я узнал новые слова,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  <a:t>а именно</a:t>
            </a:r>
            <a:r>
              <a:rPr lang="ru-RU" sz="2600" b="1" dirty="0" smtClean="0">
                <a:solidFill>
                  <a:srgbClr val="FF0000"/>
                </a:solidFill>
              </a:rPr>
              <a:t>:</a:t>
            </a:r>
            <a:r>
              <a:rPr lang="ru-RU" sz="2600" dirty="0" smtClean="0">
                <a:solidFill>
                  <a:srgbClr val="FF0000"/>
                </a:solidFill>
              </a:rPr>
              <a:t>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  <a:t>этнос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  <a:t>обряд</a:t>
            </a:r>
            <a:r>
              <a:rPr lang="ru-RU" sz="2600" dirty="0" smtClean="0">
                <a:solidFill>
                  <a:schemeClr val="tx1"/>
                </a:solidFill>
              </a:rPr>
              <a:t>,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</a:rPr>
              <a:t>колорит</a:t>
            </a:r>
            <a:r>
              <a:rPr lang="ru-RU" sz="2600" dirty="0">
                <a:solidFill>
                  <a:schemeClr val="tx1"/>
                </a:solidFill>
              </a:rPr>
              <a:t> </a:t>
            </a:r>
            <a:r>
              <a:rPr lang="ru-RU" sz="2600" dirty="0" smtClean="0">
                <a:solidFill>
                  <a:schemeClr val="tx1"/>
                </a:solidFill>
              </a:rPr>
              <a:t>и кокошник  </a:t>
            </a:r>
            <a:endParaRPr lang="ru-RU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3" grpId="0" animBg="1"/>
      <p:bldP spid="26" grpId="0" animBg="1"/>
      <p:bldP spid="34" grpId="0" animBg="1"/>
      <p:bldP spid="39" grpId="0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771550"/>
            <a:ext cx="72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Какая информация об обобщающих словах при однородных членах была вам известна ?</a:t>
            </a:r>
          </a:p>
          <a:p>
            <a:endParaRPr lang="ru-RU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Какая информация оказалась для вас новой?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60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USER-PC-08\Disk D\projects\русский язык\Кисель Елена\Рабочая зона\картинки\руслан\00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6768"/>
            <a:ext cx="9136994" cy="49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68315" y="1635646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Успехов в дальнейшей работе!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2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2921" y="106514"/>
            <a:ext cx="39757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по тексту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59031"/>
            <a:ext cx="878497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букете Кыргызстана разные цветы.</a:t>
            </a:r>
            <a:endParaRPr lang="ru-RU" dirty="0"/>
          </a:p>
          <a:p>
            <a:r>
              <a:rPr lang="ru-RU" sz="1600" dirty="0" smtClean="0"/>
              <a:t>	Ежегодно </a:t>
            </a:r>
            <a:r>
              <a:rPr lang="ru-RU" sz="1600" dirty="0"/>
              <a:t>10 мая  в школе-гимназии  №69 имени </a:t>
            </a:r>
            <a:r>
              <a:rPr lang="ru-RU" sz="1600" dirty="0" err="1"/>
              <a:t>Ч.Айтматова</a:t>
            </a:r>
            <a:r>
              <a:rPr lang="ru-RU" sz="1600" dirty="0"/>
              <a:t> проходит фестиваль дружбы народов под названием «В букете Кыргызстана разные цветы».  В нём участвуют учащиеся старших классов.</a:t>
            </a:r>
          </a:p>
          <a:p>
            <a:r>
              <a:rPr lang="ru-RU" sz="1600" dirty="0" smtClean="0"/>
              <a:t>	На </a:t>
            </a:r>
            <a:r>
              <a:rPr lang="ru-RU" sz="1600" dirty="0"/>
              <a:t>фестиваль каждый класс по желанию  выбирает одну из национальностей  узбеки русские  </a:t>
            </a:r>
            <a:r>
              <a:rPr lang="ru-RU" sz="1600" dirty="0" err="1"/>
              <a:t>кыргызы</a:t>
            </a:r>
            <a:r>
              <a:rPr lang="ru-RU" sz="1600" dirty="0"/>
              <a:t>  таджики… .</a:t>
            </a:r>
          </a:p>
          <a:p>
            <a:r>
              <a:rPr lang="ru-RU" sz="1600" dirty="0" smtClean="0"/>
              <a:t>	Каждый </a:t>
            </a:r>
            <a:r>
              <a:rPr lang="ru-RU" sz="1600" dirty="0"/>
              <a:t>класс должен представить на суд зрителей всю культуру выбранного этноса  традиции обычаи  обряды костюмы  танцы и песни. По возможности участники фестиваля должны представить также национальную кухню </a:t>
            </a:r>
            <a:r>
              <a:rPr lang="ru-RU" sz="1600" dirty="0" err="1"/>
              <a:t>лагман</a:t>
            </a:r>
            <a:r>
              <a:rPr lang="ru-RU" sz="1600" dirty="0"/>
              <a:t>  бешбармак  </a:t>
            </a:r>
            <a:r>
              <a:rPr lang="ru-RU" sz="1600" dirty="0" err="1"/>
              <a:t>чак-чак</a:t>
            </a:r>
            <a:r>
              <a:rPr lang="ru-RU" sz="1600" dirty="0"/>
              <a:t> плов … . </a:t>
            </a:r>
          </a:p>
          <a:p>
            <a:r>
              <a:rPr lang="ru-RU" sz="1600" dirty="0" smtClean="0"/>
              <a:t>	Девушки </a:t>
            </a:r>
            <a:r>
              <a:rPr lang="ru-RU" sz="1600" dirty="0"/>
              <a:t>в кокошниках, представляющих русский народ, поразили всех своей артистичностью. Нам очень нравится этот  праздник, который объединяет народности и сплачивает их между собой.  </a:t>
            </a:r>
          </a:p>
          <a:p>
            <a:pPr algn="r"/>
            <a:r>
              <a:rPr lang="ru-RU" sz="1600" dirty="0"/>
              <a:t>(Из статьи школьной газеты «Ровесник»)</a:t>
            </a:r>
          </a:p>
          <a:p>
            <a:r>
              <a:rPr lang="ru-RU" sz="1600" b="1" dirty="0"/>
              <a:t> 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392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2921" y="106514"/>
            <a:ext cx="39757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по тексту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59031"/>
            <a:ext cx="878497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букете Кыргызстана разные цветы.</a:t>
            </a:r>
            <a:endParaRPr lang="ru-RU" dirty="0"/>
          </a:p>
          <a:p>
            <a:r>
              <a:rPr lang="ru-RU" sz="1600" dirty="0" smtClean="0"/>
              <a:t>	Ежегодно </a:t>
            </a:r>
            <a:r>
              <a:rPr lang="ru-RU" sz="1600" dirty="0"/>
              <a:t>10 мая  в школе-гимназии  №69 имени </a:t>
            </a:r>
            <a:r>
              <a:rPr lang="ru-RU" sz="1600" dirty="0" err="1"/>
              <a:t>Ч.Айтматова</a:t>
            </a:r>
            <a:r>
              <a:rPr lang="ru-RU" sz="1600" dirty="0"/>
              <a:t> проходит фестиваль дружбы народов под названием «В букете Кыргызстана разные цветы».  В нём участвуют учащиеся старших классов.</a:t>
            </a:r>
          </a:p>
          <a:p>
            <a:r>
              <a:rPr lang="ru-RU" sz="1600" dirty="0" smtClean="0"/>
              <a:t>	На </a:t>
            </a:r>
            <a:r>
              <a:rPr lang="ru-RU" sz="1600" dirty="0"/>
              <a:t>фестиваль каждый класс по желанию  выбирает одну из </a:t>
            </a:r>
            <a:r>
              <a:rPr lang="ru-RU" sz="1600" dirty="0" smtClean="0"/>
              <a:t>национальностей:  узбеки, русские,  </a:t>
            </a:r>
            <a:r>
              <a:rPr lang="ru-RU" sz="1600" dirty="0" err="1" smtClean="0"/>
              <a:t>кыргызы</a:t>
            </a:r>
            <a:r>
              <a:rPr lang="ru-RU" sz="1600" dirty="0" smtClean="0"/>
              <a:t>,  </a:t>
            </a:r>
            <a:r>
              <a:rPr lang="ru-RU" sz="1600" dirty="0"/>
              <a:t>таджики… .</a:t>
            </a:r>
          </a:p>
          <a:p>
            <a:r>
              <a:rPr lang="ru-RU" sz="1600" dirty="0" smtClean="0"/>
              <a:t>	Каждый </a:t>
            </a:r>
            <a:r>
              <a:rPr lang="ru-RU" sz="1600" dirty="0"/>
              <a:t>класс должен представить на суд зрителей всю культуру выбранного </a:t>
            </a:r>
            <a:r>
              <a:rPr lang="ru-RU" sz="1600" dirty="0" smtClean="0"/>
              <a:t>этноса:  традиции, обычаи,  обряды, костюмы,  </a:t>
            </a:r>
            <a:r>
              <a:rPr lang="ru-RU" sz="1600" dirty="0"/>
              <a:t>танцы и песни. По возможности участники фестиваля должны представить также национальную </a:t>
            </a:r>
            <a:r>
              <a:rPr lang="ru-RU" sz="1600" dirty="0" smtClean="0"/>
              <a:t>кухню: </a:t>
            </a:r>
            <a:r>
              <a:rPr lang="ru-RU" sz="1600" dirty="0" err="1" smtClean="0"/>
              <a:t>лагман</a:t>
            </a:r>
            <a:r>
              <a:rPr lang="ru-RU" sz="1600" dirty="0" smtClean="0"/>
              <a:t>,  бешбармак,  </a:t>
            </a:r>
            <a:r>
              <a:rPr lang="ru-RU" sz="1600" dirty="0" err="1" smtClean="0"/>
              <a:t>чак-чак</a:t>
            </a:r>
            <a:r>
              <a:rPr lang="ru-RU" sz="1600" dirty="0" smtClean="0"/>
              <a:t>, </a:t>
            </a:r>
            <a:r>
              <a:rPr lang="ru-RU" sz="1600" dirty="0"/>
              <a:t>плов … . </a:t>
            </a:r>
          </a:p>
          <a:p>
            <a:r>
              <a:rPr lang="ru-RU" sz="1600" dirty="0" smtClean="0"/>
              <a:t>	Девушки </a:t>
            </a:r>
            <a:r>
              <a:rPr lang="ru-RU" sz="1600" dirty="0"/>
              <a:t>в кокошниках, представляющих русский народ, поразили всех своей артистичностью. Нам очень нравится этот  праздник, который объединяет народности и сплачивает их между собой.  </a:t>
            </a:r>
          </a:p>
          <a:p>
            <a:pPr algn="r"/>
            <a:r>
              <a:rPr lang="ru-RU" sz="1600" dirty="0"/>
              <a:t>(Из статьи школьной газеты «Ровесник»)</a:t>
            </a:r>
          </a:p>
          <a:p>
            <a:r>
              <a:rPr lang="ru-RU" sz="1600" b="1" dirty="0"/>
              <a:t> </a:t>
            </a:r>
            <a:endParaRPr lang="ru-RU" sz="1600" dirty="0"/>
          </a:p>
          <a:p>
            <a:r>
              <a:rPr lang="ru-RU" sz="1600" b="1" dirty="0"/>
              <a:t>0-1 ошибок – «5», 2-4 ошибки – «4», 5-7 ошибок – «3», 8 ошибок и более- «2»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455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2904" y="106514"/>
            <a:ext cx="52758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Составьте диалог 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(3мин)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759031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3600" dirty="0" smtClean="0"/>
              <a:t>К вам пришел новый ученик. Расскажите ему о вашем фестивале. </a:t>
            </a:r>
          </a:p>
          <a:p>
            <a:pPr marL="342900" indent="-342900">
              <a:buAutoNum type="arabicPeriod"/>
            </a:pPr>
            <a:endParaRPr lang="ru-RU" sz="3600" dirty="0" smtClean="0"/>
          </a:p>
          <a:p>
            <a:pPr marL="342900" indent="-342900">
              <a:buAutoNum type="arabicPeriod"/>
            </a:pPr>
            <a:r>
              <a:rPr lang="ru-RU" sz="3600" dirty="0" smtClean="0"/>
              <a:t>В этом году вы участвуете на фестивале. Расскажите другу, как вы готовитесь к фестивалю.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961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9554" y="106514"/>
            <a:ext cx="68884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Контроль.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Пригласительное письмо другу </a:t>
            </a:r>
          </a:p>
          <a:p>
            <a:pPr algn="ctr"/>
            <a:r>
              <a:rPr lang="ru-RU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ru-RU" sz="1400" b="1" dirty="0" smtClean="0"/>
              <a:t>Время </a:t>
            </a:r>
            <a:r>
              <a:rPr lang="ru-RU" sz="1400" b="1" dirty="0"/>
              <a:t>работы строго регламентировано– 3 мин</a:t>
            </a:r>
            <a:r>
              <a:rPr lang="ru-RU" sz="1400" b="1" dirty="0" smtClean="0"/>
              <a:t>.) </a:t>
            </a:r>
            <a:r>
              <a:rPr lang="ru-RU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349" y="1563638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… Когда </a:t>
            </a:r>
            <a:r>
              <a:rPr lang="ru-RU" sz="2400" dirty="0"/>
              <a:t>ты приедешь на наш фестиваль, я познакомлю с моими </a:t>
            </a:r>
            <a:r>
              <a:rPr lang="ru-RU" sz="2400" dirty="0" smtClean="0"/>
              <a:t>друзьями </a:t>
            </a:r>
            <a:r>
              <a:rPr lang="ru-RU" sz="2400" dirty="0" err="1" smtClean="0"/>
              <a:t>Азизой</a:t>
            </a:r>
            <a:r>
              <a:rPr lang="ru-RU" sz="2400" dirty="0" smtClean="0"/>
              <a:t> Тимуром </a:t>
            </a:r>
            <a:r>
              <a:rPr lang="ru-RU" sz="2400" dirty="0"/>
              <a:t>Муратом. На фестивале мы вместе будем исполнять народные </a:t>
            </a:r>
            <a:r>
              <a:rPr lang="ru-RU" sz="2400" dirty="0" smtClean="0"/>
              <a:t>танцы  </a:t>
            </a:r>
            <a:r>
              <a:rPr lang="ru-RU" sz="2400" dirty="0"/>
              <a:t>турецкую </a:t>
            </a:r>
            <a:r>
              <a:rPr lang="ru-RU" sz="2400" dirty="0" smtClean="0"/>
              <a:t>лезгинку </a:t>
            </a:r>
            <a:r>
              <a:rPr lang="ru-RU" sz="2400" dirty="0"/>
              <a:t>андижанскую </a:t>
            </a:r>
            <a:r>
              <a:rPr lang="ru-RU" sz="2400" dirty="0" smtClean="0"/>
              <a:t>польку </a:t>
            </a:r>
            <a:r>
              <a:rPr lang="ru-RU" sz="2400" dirty="0" err="1"/>
              <a:t>кыргызкий</a:t>
            </a:r>
            <a:r>
              <a:rPr lang="ru-RU" sz="2400" dirty="0"/>
              <a:t> «Кара-</a:t>
            </a:r>
            <a:r>
              <a:rPr lang="ru-RU" sz="2400" dirty="0" err="1"/>
              <a:t>жорго</a:t>
            </a:r>
            <a:r>
              <a:rPr lang="ru-RU" sz="2400" dirty="0"/>
              <a:t>». Попробуешь  </a:t>
            </a:r>
            <a:r>
              <a:rPr lang="ru-RU" sz="2400" dirty="0" smtClean="0"/>
              <a:t>национальные </a:t>
            </a:r>
            <a:r>
              <a:rPr lang="ru-RU" sz="2400" dirty="0"/>
              <a:t>блюда разных </a:t>
            </a:r>
            <a:r>
              <a:rPr lang="ru-RU" sz="2400" dirty="0" smtClean="0"/>
              <a:t>народов бешбармак </a:t>
            </a:r>
            <a:r>
              <a:rPr lang="ru-RU" sz="2400" dirty="0" err="1" smtClean="0"/>
              <a:t>лагман</a:t>
            </a:r>
            <a:r>
              <a:rPr lang="ru-RU" sz="2400" dirty="0" smtClean="0"/>
              <a:t> плов. …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487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264" y="0"/>
            <a:ext cx="9324528" cy="84355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Домашнее задание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185815" y="1241932"/>
            <a:ext cx="6086028" cy="609093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упр.221,  222 – базовый, обязательный уровень</a:t>
            </a:r>
            <a:endParaRPr lang="ru-RU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3384513" y="2584610"/>
            <a:ext cx="5688632" cy="57606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упр. 223, 224 – повышенный уровень</a:t>
            </a:r>
            <a:endParaRPr lang="ru-RU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3139190" y="3611903"/>
            <a:ext cx="5984407" cy="576065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подготовить </a:t>
            </a:r>
            <a:r>
              <a:rPr lang="ru-RU" sz="1800" dirty="0"/>
              <a:t>эссе – «В букете Кыргызстана-разные цветы»  с использованием однородных членов и обобщающих слов.  (не менее 10 предложений). </a:t>
            </a:r>
            <a:endParaRPr lang="ru-RU" sz="18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Нашивка 2"/>
          <p:cNvSpPr/>
          <p:nvPr/>
        </p:nvSpPr>
        <p:spPr>
          <a:xfrm>
            <a:off x="2738598" y="1421842"/>
            <a:ext cx="288032" cy="2880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2738598" y="2734839"/>
            <a:ext cx="288032" cy="2880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2762804" y="3905583"/>
            <a:ext cx="288032" cy="288032"/>
          </a:xfrm>
          <a:prstGeom prst="chevron">
            <a:avLst>
              <a:gd name="adj" fmla="val 410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 descr="D:\projects\русский язык\Кисель Елена\Рабочая зона\картинки\образование\open-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5" y="1129226"/>
            <a:ext cx="1296144" cy="9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projects\русский язык\Кисель Елена\Рабочая зона\картинки\руслан\0288 эври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0813"/>
            <a:ext cx="982407" cy="10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ая прямоугольная выноска 24"/>
          <p:cNvSpPr/>
          <p:nvPr/>
        </p:nvSpPr>
        <p:spPr>
          <a:xfrm>
            <a:off x="1191980" y="2233854"/>
            <a:ext cx="1411841" cy="353917"/>
          </a:xfrm>
          <a:prstGeom prst="wedgeRoundRectCallout">
            <a:avLst>
              <a:gd name="adj1" fmla="val -51412"/>
              <a:gd name="adj2" fmla="val 9009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22" grpId="0"/>
      <p:bldP spid="3" grpId="0" animBg="1"/>
      <p:bldP spid="17" grpId="0" animBg="1"/>
      <p:bldP spid="19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projects\русский язык\Кисель Елена\Рабочая зона\картинки\руслан\01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-164553"/>
            <a:ext cx="8784977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4437" y="970441"/>
            <a:ext cx="5472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</a:rPr>
              <a:t>§40. </a:t>
            </a:r>
          </a:p>
          <a:p>
            <a:pPr algn="ctr"/>
            <a:r>
              <a:rPr lang="ru-RU" sz="4000" b="1" dirty="0" smtClean="0">
                <a:solidFill>
                  <a:srgbClr val="4F81BD">
                    <a:lumMod val="50000"/>
                  </a:srgbClr>
                </a:solidFill>
              </a:rPr>
              <a:t>Обобщающие слова при однородных членах предложения</a:t>
            </a:r>
            <a:endParaRPr lang="ru-RU" sz="4000" b="1" dirty="0">
              <a:solidFill>
                <a:srgbClr val="4F81B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1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9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264" y="0"/>
            <a:ext cx="9324528" cy="84355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Сегодня мы…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195298" y="875559"/>
            <a:ext cx="6086028" cy="609093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Определим свои знания об обобщающих словах при однородных членах предложения;</a:t>
            </a: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3050836" y="2158775"/>
            <a:ext cx="5688632" cy="57606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Научимся в тексте «В букете Кыргызстана разные цветы!» расставлять знаки препинания с обобщающими слова при однородных членах предложения</a:t>
            </a:r>
          </a:p>
        </p:txBody>
      </p:sp>
      <p:sp>
        <p:nvSpPr>
          <p:cNvPr id="3" name="Нашивка 2"/>
          <p:cNvSpPr/>
          <p:nvPr/>
        </p:nvSpPr>
        <p:spPr>
          <a:xfrm>
            <a:off x="2738598" y="1421842"/>
            <a:ext cx="288032" cy="2880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2738598" y="2734839"/>
            <a:ext cx="288032" cy="2880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 descr="D:\projects\русский язык\Кисель Елена\Рабочая зона\картинки\образование\open-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5" y="1129226"/>
            <a:ext cx="1296144" cy="9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projects\русский язык\Кисель Елена\Рабочая зона\картинки\руслан\0288 эври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0813"/>
            <a:ext cx="982407" cy="109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ая прямоугольная выноска 24"/>
          <p:cNvSpPr/>
          <p:nvPr/>
        </p:nvSpPr>
        <p:spPr>
          <a:xfrm>
            <a:off x="1191980" y="2233854"/>
            <a:ext cx="1411841" cy="353917"/>
          </a:xfrm>
          <a:prstGeom prst="wedgeRoundRectCallout">
            <a:avLst>
              <a:gd name="adj1" fmla="val -51412"/>
              <a:gd name="adj2" fmla="val 9009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Обобщения…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6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3" grpId="0" animBg="1"/>
      <p:bldP spid="17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77527"/>
              </p:ext>
            </p:extLst>
          </p:nvPr>
        </p:nvGraphicFramePr>
        <p:xfrm>
          <a:off x="179512" y="699542"/>
          <a:ext cx="8712969" cy="374441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671178"/>
                <a:gridCol w="1073885"/>
                <a:gridCol w="728010"/>
                <a:gridCol w="895161"/>
                <a:gridCol w="591716"/>
                <a:gridCol w="591716"/>
                <a:gridCol w="872531"/>
                <a:gridCol w="710436"/>
                <a:gridCol w="790978"/>
                <a:gridCol w="914827"/>
                <a:gridCol w="872531"/>
              </a:tblGrid>
              <a:tr h="67311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Вид </a:t>
                      </a:r>
                      <a:r>
                        <a:rPr lang="ru-RU" sz="1200" dirty="0" smtClean="0">
                          <a:effectLst/>
                        </a:rPr>
                        <a:t>работы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Я </a:t>
                      </a:r>
                      <a:r>
                        <a:rPr lang="ru-RU" sz="1200" dirty="0">
                          <a:effectLst/>
                        </a:rPr>
                        <a:t>уверен(а), что готов(а) к уроку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1.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Тест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овое задание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Работа по тексту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Диалог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письмо </a:t>
                      </a:r>
                      <a:endParaRPr lang="ru-RU" sz="12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Я работал(а) сегодня на уроке 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Итоговая отметка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Выбери один из ответов и отметь «+»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3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Я полностью усвоил(а) тему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Мне еще надо поработать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Я ничего не понял(а)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58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Отметка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43808" y="123479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Мои достижения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9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69138"/>
              </p:ext>
            </p:extLst>
          </p:nvPr>
        </p:nvGraphicFramePr>
        <p:xfrm>
          <a:off x="183610" y="557053"/>
          <a:ext cx="7561858" cy="3749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6593"/>
                <a:gridCol w="5760640"/>
                <a:gridCol w="1044625"/>
              </a:tblGrid>
              <a:tr h="71855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</a:rPr>
                        <a:t>Задание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 smtClean="0">
                          <a:effectLst/>
                        </a:rPr>
                        <a:t>Балл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</a:tr>
              <a:tr h="373905">
                <a:tc rowSpan="4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kk-KZ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210820" indent="-1803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Однородные члены предложения:</a:t>
                      </a:r>
                      <a:endParaRPr lang="ru-RU" sz="12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kk-KZ" sz="1400" dirty="0">
                          <a:effectLst/>
                        </a:rPr>
                        <a:t>выполняют  одну и ту же …… функцию  в предложении (синтаксическую, фонетическую, морфологическую)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</a:tr>
              <a:tr h="18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kk-KZ" sz="1400" dirty="0">
                          <a:effectLst/>
                        </a:rPr>
                        <a:t>отвечают....... вопрос  (один и тот же вопрос, на разные вопросы)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</a:tr>
              <a:tr h="279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kk-KZ" sz="1400" dirty="0">
                          <a:effectLst/>
                        </a:rPr>
                        <a:t>соединены  или  могут  быть  соединены..... (сочинительными союзами, подчинительными) союзами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</a:tr>
              <a:tr h="373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kk-KZ" sz="1400" dirty="0">
                          <a:effectLst/>
                        </a:rPr>
                        <a:t>произносится с  интонацией...........(перечисления, сопоставленяи </a:t>
                      </a:r>
                      <a:r>
                        <a:rPr lang="kk-KZ" sz="1400" dirty="0" smtClean="0">
                          <a:effectLst/>
                        </a:rPr>
                        <a:t>)</a:t>
                      </a:r>
                      <a:endParaRPr lang="ru-RU" sz="1200" dirty="0">
                        <a:effectLst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</a:tr>
              <a:tr h="279040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kk-KZ" sz="1400" dirty="0" smtClean="0">
                          <a:effectLst/>
                        </a:rPr>
                        <a:t>2.</a:t>
                      </a:r>
                      <a:r>
                        <a:rPr lang="kk-KZ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400" dirty="0">
                          <a:effectLst/>
                        </a:rPr>
                        <a:t>Когда однородные члены  не  соединены союзами, томежду ними  на письме ставится ….(точка, многоточие, запятая).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</a:tr>
              <a:tr h="332075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24828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 dirty="0">
                          <a:effectLst/>
                        </a:rPr>
                        <a:t>Итог баллов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622" marR="31622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3528" y="131817"/>
            <a:ext cx="85689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Тест. </a:t>
            </a:r>
            <a:r>
              <a:rPr kumimoji="0" lang="kk-KZ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Задание: выберите и подчеркните правильный вариант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1905" y="4774168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Критерии оценивания:  </a:t>
            </a:r>
            <a:r>
              <a:rPr lang="kk-KZ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«5» </a:t>
            </a:r>
            <a:r>
              <a:rPr lang="kk-KZ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kk-KZ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r>
              <a:rPr lang="kk-KZ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баллов; </a:t>
            </a:r>
            <a:r>
              <a:rPr lang="kk-KZ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«4» </a:t>
            </a:r>
            <a:r>
              <a:rPr lang="kk-KZ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-4 балла; </a:t>
            </a:r>
            <a:r>
              <a:rPr lang="kk-KZ" b="1" dirty="0">
                <a:solidFill>
                  <a:srgbClr val="0099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«3»</a:t>
            </a:r>
            <a:r>
              <a:rPr lang="kk-KZ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kk-KZ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3-2 </a:t>
            </a:r>
            <a:r>
              <a:rPr lang="kk-KZ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балла; </a:t>
            </a:r>
            <a:r>
              <a:rPr lang="kk-KZ" b="1" dirty="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«2» </a:t>
            </a:r>
            <a:r>
              <a:rPr lang="kk-KZ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-0-1 балл</a:t>
            </a:r>
            <a:endParaRPr lang="kk-KZ" sz="28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82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27534"/>
            <a:ext cx="66967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2016год-Год истории и </a:t>
            </a:r>
            <a:r>
              <a:rPr lang="ru-RU" sz="4800" b="1" i="1" dirty="0" smtClean="0"/>
              <a:t>культуры</a:t>
            </a:r>
            <a:endParaRPr lang="ru-RU" sz="4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7694"/>
            <a:ext cx="3717032" cy="27877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41680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95486"/>
            <a:ext cx="4304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Словарная работа.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64818"/>
            <a:ext cx="820891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FF0000"/>
                </a:solidFill>
              </a:rPr>
              <a:t>Обряд</a:t>
            </a:r>
            <a:r>
              <a:rPr lang="ru-RU" sz="1600" dirty="0" smtClean="0">
                <a:solidFill>
                  <a:srgbClr val="FF0000"/>
                </a:solidFill>
              </a:rPr>
              <a:t>-</a:t>
            </a:r>
            <a:r>
              <a:rPr lang="ru-RU" sz="1600" dirty="0" smtClean="0"/>
              <a:t> </a:t>
            </a:r>
          </a:p>
          <a:p>
            <a:r>
              <a:rPr lang="uz-Cyrl-UZ" sz="1600" dirty="0" smtClean="0"/>
              <a:t>совокупность </a:t>
            </a:r>
            <a:r>
              <a:rPr lang="uz-Cyrl-UZ" sz="1600" dirty="0"/>
              <a:t>действий (установленных обычаем или ритуалом), в которых воплощаются какие-нибудь религиозные представления, бытовые традиции. </a:t>
            </a:r>
            <a:r>
              <a:rPr lang="uz-Cyrl-UZ" sz="1600" i="1" dirty="0" smtClean="0"/>
              <a:t>Свадебный обряд </a:t>
            </a:r>
            <a:r>
              <a:rPr lang="uz-Cyrl-UZ" sz="1600" dirty="0" smtClean="0">
                <a:solidFill>
                  <a:srgbClr val="0000FF"/>
                </a:solidFill>
              </a:rPr>
              <a:t>(Толковый словарь)</a:t>
            </a:r>
            <a:endParaRPr lang="ru-RU" sz="1600" dirty="0" smtClean="0"/>
          </a:p>
          <a:p>
            <a:endParaRPr lang="ru-RU" sz="1600" b="1" i="1" dirty="0" smtClean="0"/>
          </a:p>
          <a:p>
            <a:r>
              <a:rPr lang="ru-RU" sz="1600" b="1" i="1" dirty="0" smtClean="0">
                <a:solidFill>
                  <a:srgbClr val="FF0000"/>
                </a:solidFill>
              </a:rPr>
              <a:t>Этнос</a:t>
            </a:r>
            <a:r>
              <a:rPr lang="ru-RU" sz="1600" dirty="0" smtClean="0"/>
              <a:t>- </a:t>
            </a:r>
            <a:r>
              <a:rPr lang="uz-Cyrl-UZ" sz="1600" dirty="0"/>
              <a:t> </a:t>
            </a:r>
            <a:endParaRPr lang="uz-Cyrl-UZ" sz="1600" dirty="0" smtClean="0"/>
          </a:p>
          <a:p>
            <a:r>
              <a:rPr lang="uz-Cyrl-UZ" sz="1600" dirty="0" smtClean="0"/>
              <a:t>(</a:t>
            </a:r>
            <a:r>
              <a:rPr lang="uz-Cyrl-UZ" sz="1600" dirty="0"/>
              <a:t>греч. ethnos - группа, племя, народ) - </a:t>
            </a:r>
            <a:r>
              <a:rPr lang="uz-Cyrl-UZ" sz="1600" dirty="0" smtClean="0"/>
              <a:t>межпоколенная группа</a:t>
            </a:r>
            <a:r>
              <a:rPr lang="uz-Cyrl-UZ" sz="1600" dirty="0"/>
              <a:t> людей, объединенная длительным совместным проживанием на определенной территории, </a:t>
            </a:r>
            <a:r>
              <a:rPr lang="uz-Cyrl-UZ" sz="1600" dirty="0" smtClean="0"/>
              <a:t>общим языком</a:t>
            </a:r>
            <a:r>
              <a:rPr lang="uz-Cyrl-UZ" sz="1600" dirty="0"/>
              <a:t>, культурой и самосознанием. </a:t>
            </a:r>
            <a:r>
              <a:rPr lang="uz-Cyrl-UZ" sz="1600" dirty="0" smtClean="0">
                <a:solidFill>
                  <a:srgbClr val="0000FF"/>
                </a:solidFill>
              </a:rPr>
              <a:t>(</a:t>
            </a:r>
            <a:r>
              <a:rPr lang="uz-Cyrl-UZ" sz="1600" dirty="0" smtClean="0">
                <a:solidFill>
                  <a:srgbClr val="0000FF"/>
                </a:solidFill>
                <a:hlinkClick r:id="rId2"/>
              </a:rPr>
              <a:t>Новейший </a:t>
            </a:r>
            <a:r>
              <a:rPr lang="uz-Cyrl-UZ" sz="1600" dirty="0">
                <a:solidFill>
                  <a:srgbClr val="0000FF"/>
                </a:solidFill>
                <a:hlinkClick r:id="rId2"/>
              </a:rPr>
              <a:t>философский </a:t>
            </a:r>
            <a:r>
              <a:rPr lang="uz-Cyrl-UZ" sz="1600" dirty="0" smtClean="0">
                <a:solidFill>
                  <a:srgbClr val="0000FF"/>
                </a:solidFill>
                <a:hlinkClick r:id="rId2"/>
              </a:rPr>
              <a:t>словарь</a:t>
            </a:r>
            <a:r>
              <a:rPr lang="uz-Cyrl-UZ" sz="1600" dirty="0" smtClean="0">
                <a:solidFill>
                  <a:srgbClr val="0000FF"/>
                </a:solidFill>
              </a:rPr>
              <a:t>)</a:t>
            </a:r>
            <a:endParaRPr lang="ru-RU" sz="1600" dirty="0" smtClean="0">
              <a:solidFill>
                <a:srgbClr val="0000FF"/>
              </a:solidFill>
            </a:endParaRPr>
          </a:p>
          <a:p>
            <a:endParaRPr lang="ru-RU" sz="1600" b="1" i="1" dirty="0" smtClean="0"/>
          </a:p>
          <a:p>
            <a:r>
              <a:rPr lang="ru-RU" sz="1600" b="1" i="1" dirty="0" smtClean="0">
                <a:solidFill>
                  <a:srgbClr val="FF0000"/>
                </a:solidFill>
              </a:rPr>
              <a:t>Кокошник</a:t>
            </a:r>
            <a:r>
              <a:rPr lang="ru-RU" sz="16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ru-RU" sz="1600" dirty="0" smtClean="0"/>
              <a:t>головной убор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91830"/>
            <a:ext cx="2004405" cy="15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7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"/>
          <p:cNvSpPr txBox="1">
            <a:spLocks/>
          </p:cNvSpPr>
          <p:nvPr/>
        </p:nvSpPr>
        <p:spPr>
          <a:xfrm>
            <a:off x="630772" y="72365"/>
            <a:ext cx="7901524" cy="72834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Однородные члены предложения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Текст 2"/>
          <p:cNvSpPr txBox="1">
            <a:spLocks/>
          </p:cNvSpPr>
          <p:nvPr/>
        </p:nvSpPr>
        <p:spPr>
          <a:xfrm>
            <a:off x="1180624" y="752035"/>
            <a:ext cx="7668344" cy="22322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Относятся к </a:t>
            </a: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</a:rPr>
              <a:t>одному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слову.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Отвечают на </a:t>
            </a: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</a:rPr>
              <a:t>один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вопрос.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Выполняют </a:t>
            </a: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</a:rPr>
              <a:t>одну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синтаксическую функци</a:t>
            </a: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ю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</a:rPr>
              <a:t>4. Могут иметь при себе обобщающее слово…</a:t>
            </a:r>
            <a:endParaRPr lang="ru-RU" sz="2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 descr="D:\projects\русский язык\Кисель Елена\Рабочая зона\картинки\руслан\0288 эври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00" y="3363838"/>
            <a:ext cx="2013576" cy="224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rojects\русский язык\Кисель Елена\Рабочая зона\картинки\тело\cartoon-ey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298" flipH="1">
            <a:off x="4032880" y="3765207"/>
            <a:ext cx="712972" cy="36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rojects\русский язык\Кисель Елена\Рабочая зона\картинки\знаки\2PStopHandm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2008"/>
            <a:ext cx="1331640" cy="16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projects\русский язык\Кисель Елена\Рабочая зона\картинки\руслан\0059 человек задумалс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17" y="3344418"/>
            <a:ext cx="1820072" cy="217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projects\русский язык\Кисель Елена\Рабочая зона\картинки\знаки\question-145416_640.png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979">
            <a:off x="5214316" y="3331206"/>
            <a:ext cx="485352" cy="97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1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-175330" y="-20361"/>
            <a:ext cx="9571865" cy="91556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Иногда мы сообщаем обобщённую информацию.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56" y="1554263"/>
            <a:ext cx="142081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projects\русский язык\Кисель Елена\Рабочая зона\картинки\свалка\ol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5752" flipH="1">
            <a:off x="219849" y="1375815"/>
            <a:ext cx="1728192" cy="23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projects\русский язык\Кисель Елена\Рабочая зона\картинки\руслан\0171 девоч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70" y="2190900"/>
            <a:ext cx="1581184" cy="26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5052904" y="2143601"/>
            <a:ext cx="2058366" cy="729455"/>
          </a:xfrm>
          <a:prstGeom prst="wedgeRoundRectCallout">
            <a:avLst>
              <a:gd name="adj1" fmla="val 64263"/>
              <a:gd name="adj2" fmla="val 44835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Какой?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719013" y="3734902"/>
            <a:ext cx="7183051" cy="11527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Но обобщенной информации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 может оказаться недостаточно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999169" y="1014068"/>
            <a:ext cx="6408712" cy="1176832"/>
          </a:xfrm>
          <a:prstGeom prst="wedgeRoundRectCallout">
            <a:avLst>
              <a:gd name="adj1" fmla="val -56201"/>
              <a:gd name="adj2" fmla="val 4067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/>
                </a:solidFill>
              </a:rPr>
              <a:t>Участники фестиваля приветствовали на разных языках.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9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993</TotalTime>
  <Words>569</Words>
  <Application>Microsoft Office PowerPoint</Application>
  <PresentationFormat>Экран (16:9)</PresentationFormat>
  <Paragraphs>133</Paragraphs>
  <Slides>19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Georgia</vt:lpstr>
      <vt:lpstr>Times New Roman</vt:lpstr>
      <vt:lpstr>Trebuchet MS</vt:lpstr>
      <vt:lpstr>Воздушный поток</vt:lpstr>
      <vt:lpstr> Двадцать третье апреля.     Классная работа. </vt:lpstr>
      <vt:lpstr>Презентация PowerPoint</vt:lpstr>
      <vt:lpstr>Сегодня мы…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Ёркиной</cp:lastModifiedBy>
  <cp:revision>52</cp:revision>
  <cp:lastPrinted>2003-12-31T19:44:23Z</cp:lastPrinted>
  <dcterms:created xsi:type="dcterms:W3CDTF">2015-06-19T06:36:34Z</dcterms:created>
  <dcterms:modified xsi:type="dcterms:W3CDTF">2016-05-02T05:27:02Z</dcterms:modified>
</cp:coreProperties>
</file>