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91" r:id="rId2"/>
    <p:sldId id="292" r:id="rId3"/>
    <p:sldId id="293" r:id="rId4"/>
    <p:sldId id="273" r:id="rId5"/>
    <p:sldId id="294" r:id="rId6"/>
    <p:sldId id="295" r:id="rId7"/>
    <p:sldId id="297" r:id="rId8"/>
    <p:sldId id="298" r:id="rId9"/>
    <p:sldId id="299" r:id="rId10"/>
    <p:sldId id="300" r:id="rId11"/>
    <p:sldId id="301" r:id="rId12"/>
    <p:sldId id="302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5E7A4-E997-487E-80B6-DBB7C39FE36A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5C714-9EED-42C2-A55C-8B7401DF1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581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F0B7-CF36-444B-A0E1-2067E77DF8F3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018E-0FEA-4745-A61B-8E0B05575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465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F0B7-CF36-444B-A0E1-2067E77DF8F3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018E-0FEA-4745-A61B-8E0B05575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17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F0B7-CF36-444B-A0E1-2067E77DF8F3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018E-0FEA-4745-A61B-8E0B05575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97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F0B7-CF36-444B-A0E1-2067E77DF8F3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018E-0FEA-4745-A61B-8E0B05575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975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F0B7-CF36-444B-A0E1-2067E77DF8F3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018E-0FEA-4745-A61B-8E0B05575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844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F0B7-CF36-444B-A0E1-2067E77DF8F3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018E-0FEA-4745-A61B-8E0B05575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99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F0B7-CF36-444B-A0E1-2067E77DF8F3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018E-0FEA-4745-A61B-8E0B05575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60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F0B7-CF36-444B-A0E1-2067E77DF8F3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018E-0FEA-4745-A61B-8E0B05575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23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F0B7-CF36-444B-A0E1-2067E77DF8F3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018E-0FEA-4745-A61B-8E0B05575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297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F0B7-CF36-444B-A0E1-2067E77DF8F3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018E-0FEA-4745-A61B-8E0B05575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989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F0B7-CF36-444B-A0E1-2067E77DF8F3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018E-0FEA-4745-A61B-8E0B05575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990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DF0B7-CF36-444B-A0E1-2067E77DF8F3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5018E-0FEA-4745-A61B-8E0B05575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94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.gov.k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49607-876C-84A3-65FD-63A1D412D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55964"/>
            <a:ext cx="8927667" cy="185650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КЫРГЫЗ РЕСПУБЛИКАСЫНЫН ЖАЛПЫ БИЛИМ БЕРҮҮ МЕКТЕПТЕРИНИН МУГАЛИМДЕРИНИН АТТЕСТАЦИЯСЫ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91EE74-C802-5E99-F322-659402DC8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34000" y="3172690"/>
            <a:ext cx="5652655" cy="303414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КЫРГЫЗ РЕСПУБЛИКАСЫНЫН БИЛИМ БЕРҮҮ ЖАНА ИЛИМ МИНИСТРЛИГИ</a:t>
            </a:r>
          </a:p>
          <a:p>
            <a:r>
              <a:rPr lang="ky-KG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Билим берүүнүн сапатын баалоо жана маалыматтык технологиялар улуттук борбору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89;p1" descr="https://edu.gov.kg/media/organizations/%D0%BE%D1%81%D0%BD%D0%BE%D0%B2%D0%BD%D0%BE%D0%B9.png">
            <a:extLst>
              <a:ext uri="{FF2B5EF4-FFF2-40B4-BE49-F238E27FC236}">
                <a16:creationId xmlns:a16="http://schemas.microsoft.com/office/drawing/2014/main" id="{33F16C0F-EB59-29CD-E9C3-BA728348A4F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97961" y="-305662"/>
            <a:ext cx="2694039" cy="258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4;p2" descr="फोटो विवरण उपलब्ध छैन।">
            <a:extLst>
              <a:ext uri="{FF2B5EF4-FFF2-40B4-BE49-F238E27FC236}">
                <a16:creationId xmlns:a16="http://schemas.microsoft.com/office/drawing/2014/main" id="{E4C532AF-C208-3697-2021-5E4E26CFB34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819" y="3172690"/>
            <a:ext cx="4727457" cy="3400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016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49607-876C-84A3-65FD-63A1D412D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064" y="402699"/>
            <a:ext cx="8334627" cy="871919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КЫРГЫЗ РЕСПУБЛИКАСЫНЫН ЖАЛПЫ БИЛИМ БЕРҮҮ МЕКТЕПТЕРИНИН МУГАЛИМДЕРИНИН АТТЕСТАЦИЯСЫ</a:t>
            </a:r>
            <a:endParaRPr lang="ru-RU" sz="1800" dirty="0">
              <a:solidFill>
                <a:schemeClr val="accent1"/>
              </a:solidFill>
            </a:endParaRPr>
          </a:p>
        </p:txBody>
      </p:sp>
      <p:pic>
        <p:nvPicPr>
          <p:cNvPr id="4" name="Google Shape;89;p1" descr="https://edu.gov.kg/media/organizations/%D0%BE%D1%81%D0%BD%D0%BE%D0%B2%D0%BD%D0%BE%D0%B9.png">
            <a:extLst>
              <a:ext uri="{FF2B5EF4-FFF2-40B4-BE49-F238E27FC236}">
                <a16:creationId xmlns:a16="http://schemas.microsoft.com/office/drawing/2014/main" id="{33F16C0F-EB59-29CD-E9C3-BA728348A4F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97961" y="-305662"/>
            <a:ext cx="2694039" cy="25897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325091" y="1620982"/>
            <a:ext cx="836814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ky-KG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ky-KG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валификациялык </a:t>
            </a:r>
            <a:r>
              <a:rPr lang="ky-KG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ыйгарылгандыгы жөнүндө </a:t>
            </a:r>
            <a:r>
              <a:rPr lang="ky-KG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санариптик квалификациялык сертификат </a:t>
            </a:r>
            <a:r>
              <a:rPr lang="ky-KG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толутурулат;</a:t>
            </a:r>
          </a:p>
          <a:p>
            <a:pPr lvl="0"/>
            <a:endParaRPr lang="ky-KG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ky-KG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ky-KG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ертификат QR-код </a:t>
            </a:r>
            <a:r>
              <a:rPr lang="ky-KG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 </a:t>
            </a:r>
            <a:r>
              <a:rPr lang="ky-KG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таризделет</a:t>
            </a:r>
            <a:r>
              <a:rPr lang="ky-KG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QR-коддо </a:t>
            </a:r>
            <a:r>
              <a:rPr lang="ky-KG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аттестациялануучу </a:t>
            </a:r>
            <a:r>
              <a:rPr lang="ky-KG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жөнүндө </a:t>
            </a:r>
            <a:r>
              <a:rPr lang="ky-KG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уникалдуу маалымат </a:t>
            </a:r>
            <a:r>
              <a:rPr lang="ky-KG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жазылат; </a:t>
            </a:r>
            <a:r>
              <a:rPr lang="ky-KG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QR-код менен </a:t>
            </a:r>
            <a:r>
              <a:rPr lang="ky-KG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билим берүү министрликтин санариптик </a:t>
            </a:r>
            <a:r>
              <a:rPr lang="ky-KG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платформасында </a:t>
            </a:r>
            <a:r>
              <a:rPr lang="ky-KG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жайгаштырылат;</a:t>
            </a:r>
          </a:p>
          <a:p>
            <a:pPr lvl="0"/>
            <a:endParaRPr lang="ky-KG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ky-KG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y-KG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ттестациялоонун </a:t>
            </a:r>
            <a:r>
              <a:rPr lang="ky-KG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 бир циклинин жыйынтыгы боюнча </a:t>
            </a:r>
            <a:r>
              <a:rPr lang="ky-KG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билим берүү министрликтин санариптик </a:t>
            </a:r>
            <a:r>
              <a:rPr lang="ky-KG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трансформация бөлүмү тарабынан </a:t>
            </a:r>
            <a:r>
              <a:rPr lang="ky-KG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аттестацияланган мугалимдер жөнүндө маалыматтар базасы</a:t>
            </a:r>
            <a:r>
              <a:rPr lang="ky-KG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менен санарип платформа </a:t>
            </a:r>
            <a:r>
              <a:rPr lang="ky-KG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түзүлөт </a:t>
            </a:r>
            <a:r>
              <a:rPr lang="ky-KG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(маалыматтын купуялуугу сакталат) жана </a:t>
            </a:r>
            <a:r>
              <a:rPr lang="ky-KG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www.edu.gov.kg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сайтына жайгаштырылат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1782" y="1995054"/>
            <a:ext cx="29233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y-KG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Аттестациядан өткөн мугалимге </a:t>
            </a:r>
          </a:p>
          <a:p>
            <a:r>
              <a:rPr lang="ky-KG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Кыргыз Республикасынын Билим берүү жана илим министрлиги тарабынан</a:t>
            </a:r>
            <a:endParaRPr lang="ru-RU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03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49607-876C-84A3-65FD-63A1D412D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783" y="402699"/>
            <a:ext cx="4017817" cy="137068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КЫРГЫЗ РЕСПУБЛИКАСЫНЫН ЖАЛПЫ БИЛИМ БЕРҮҮ МЕКТЕПТЕРИНИН МУГАЛИМДЕРИНИН АТТЕСТАЦИЯСЫ</a:t>
            </a:r>
            <a:endParaRPr lang="ru-RU" sz="1600" dirty="0">
              <a:solidFill>
                <a:schemeClr val="accent1"/>
              </a:solidFill>
            </a:endParaRPr>
          </a:p>
        </p:txBody>
      </p:sp>
      <p:pic>
        <p:nvPicPr>
          <p:cNvPr id="4" name="Google Shape;89;p1" descr="https://edu.gov.kg/media/organizations/%D0%BE%D1%81%D0%BD%D0%BE%D0%B2%D0%BD%D0%BE%D0%B9.png">
            <a:extLst>
              <a:ext uri="{FF2B5EF4-FFF2-40B4-BE49-F238E27FC236}">
                <a16:creationId xmlns:a16="http://schemas.microsoft.com/office/drawing/2014/main" id="{33F16C0F-EB59-29CD-E9C3-BA728348A4F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97961" y="-305662"/>
            <a:ext cx="2694039" cy="25897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826326" y="2505732"/>
            <a:ext cx="85898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ky-K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ky-K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валификациялык </a:t>
            </a:r>
            <a:r>
              <a:rPr lang="ky-K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үчүн үстөк </a:t>
            </a:r>
            <a:r>
              <a:rPr lang="ky-K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акысын  квалификациялык </a:t>
            </a:r>
            <a:r>
              <a:rPr lang="ky-K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ыйгарылган айдан кийинки </a:t>
            </a:r>
            <a:r>
              <a:rPr lang="ky-K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айдын 1-күнүнөн тартып </a:t>
            </a:r>
            <a:r>
              <a:rPr lang="ky-K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төлөнөрүн;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ky-K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ky-K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йгарылган </a:t>
            </a:r>
            <a:r>
              <a:rPr lang="ky-K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квалификациялык категориялар </a:t>
            </a:r>
            <a:r>
              <a:rPr lang="ky-K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эмгек китепчесине </a:t>
            </a:r>
            <a:r>
              <a:rPr lang="ky-K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жазыларын;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y-K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тестациядан </a:t>
            </a:r>
            <a:r>
              <a:rPr lang="ky-K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түрүндө өтүү үчүн дайындалган жерине чейин жана кайра келүү үчүн аттестациялануучулардын иш </a:t>
            </a:r>
            <a:r>
              <a:rPr lang="ky-K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сапарына </a:t>
            </a:r>
            <a:r>
              <a:rPr lang="ky-K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сарпталган (жол киресине, тамак-ашы жана жатаканасы) байланышкан чыгымдар </a:t>
            </a:r>
            <a:r>
              <a:rPr lang="ky-K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алардын өздүк каражаттарынын эсебинен </a:t>
            </a:r>
            <a:r>
              <a:rPr lang="ky-K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төлөнөрүн</a:t>
            </a:r>
            <a:r>
              <a:rPr lang="ky-K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ky-K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Квалификациялык </a:t>
            </a:r>
            <a:r>
              <a:rPr lang="ky-K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ырасталбаган учурда мугалим акы төлөө </a:t>
            </a:r>
            <a:r>
              <a:rPr lang="ky-K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негизинде бир жылдан </a:t>
            </a:r>
            <a:r>
              <a:rPr lang="ky-K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кийин </a:t>
            </a:r>
            <a:r>
              <a:rPr lang="ky-K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кайталап </a:t>
            </a:r>
            <a:r>
              <a:rPr lang="ky-K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тестирлөөдөн өтүүгө </a:t>
            </a:r>
            <a:r>
              <a:rPr lang="ky-K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укуктуу экендигин билүүсү зарыл.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1783" y="1995054"/>
            <a:ext cx="11152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y-KG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Аттестациянын жыйынтыгын каржылоо процедуралары</a:t>
            </a:r>
            <a:endParaRPr lang="ru-RU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klike.net/uploads/posts/2023-01/1674373121_3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945" y="402699"/>
            <a:ext cx="2840182" cy="137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03565" y="3034145"/>
            <a:ext cx="18980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y-KG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боюнча мугалимдин укуктары жана милдеттери </a:t>
            </a:r>
          </a:p>
          <a:p>
            <a:pPr lvl="0"/>
            <a:endParaRPr lang="ky-KG" dirty="0"/>
          </a:p>
        </p:txBody>
      </p:sp>
    </p:spTree>
    <p:extLst>
      <p:ext uri="{BB962C8B-B14F-4D97-AF65-F5344CB8AC3E}">
        <p14:creationId xmlns:p14="http://schemas.microsoft.com/office/powerpoint/2010/main" val="369926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49607-876C-84A3-65FD-63A1D412D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783" y="402699"/>
            <a:ext cx="8520544" cy="705665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КЫРГЫЗ РЕСПУБЛИКАСЫНЫН ЖАЛПЫ БИЛИМ БЕРҮҮ МЕКТЕПТЕРИНИН МУГАЛИМДЕРИНИН АТТЕСТАЦИЯСЫ</a:t>
            </a:r>
            <a:endParaRPr lang="ru-RU" sz="1600" dirty="0">
              <a:solidFill>
                <a:schemeClr val="accent1"/>
              </a:solidFill>
            </a:endParaRPr>
          </a:p>
        </p:txBody>
      </p:sp>
      <p:pic>
        <p:nvPicPr>
          <p:cNvPr id="4" name="Google Shape;89;p1" descr="https://edu.gov.kg/media/organizations/%D0%BE%D1%81%D0%BD%D0%BE%D0%B2%D0%BD%D0%BE%D0%B9.png">
            <a:extLst>
              <a:ext uri="{FF2B5EF4-FFF2-40B4-BE49-F238E27FC236}">
                <a16:creationId xmlns:a16="http://schemas.microsoft.com/office/drawing/2014/main" id="{33F16C0F-EB59-29CD-E9C3-BA728348A4F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97961" y="-305662"/>
            <a:ext cx="2694039" cy="25897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826326" y="2505732"/>
            <a:ext cx="85898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ky-K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Мугалимдер үчүн – </a:t>
            </a:r>
            <a:r>
              <a:rPr lang="ky-K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 квалификациялык </a:t>
            </a:r>
            <a:r>
              <a:rPr lang="ky-K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категорияны </a:t>
            </a:r>
            <a:r>
              <a:rPr lang="ky-K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ыйгаруу үчүн көз </a:t>
            </a:r>
            <a:r>
              <a:rPr lang="ky-K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карандысыз </a:t>
            </a:r>
            <a:r>
              <a:rPr lang="ky-K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ыктыярдуу аттестация;</a:t>
            </a:r>
            <a:endParaRPr lang="ky-K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ky-K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Белгиленген квалификациялык категориялар кийинки </a:t>
            </a:r>
            <a:r>
              <a:rPr lang="ky-K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аттестацияга чейин </a:t>
            </a:r>
            <a:r>
              <a:rPr lang="ky-K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жыл бою күчүндө болот;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ky-K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Квалификациялык категориясын </a:t>
            </a:r>
            <a:r>
              <a:rPr lang="ky-K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жогорулатууну каалагандар </a:t>
            </a:r>
            <a:r>
              <a:rPr lang="ky-K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өз эсебинен мөөнөтүнөн мурда </a:t>
            </a:r>
            <a:r>
              <a:rPr lang="ky-K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аттестациядан өтүшү мүмкүн</a:t>
            </a:r>
            <a:r>
              <a:rPr lang="ky-K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ky-K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Учурдагы ттестацияны </a:t>
            </a:r>
            <a:r>
              <a:rPr lang="ky-K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тастыктай </a:t>
            </a:r>
            <a:r>
              <a:rPr lang="ky-K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албай калган мугалимдер </a:t>
            </a:r>
            <a:r>
              <a:rPr lang="ky-K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бир жылдан кийин өз эсебинен аттестациядан </a:t>
            </a:r>
            <a:r>
              <a:rPr lang="ky-K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өтүүгө укугу болот </a:t>
            </a:r>
            <a:endParaRPr lang="ky-K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8472" y="1330035"/>
            <a:ext cx="86175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y-KG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Кыргыз Республикасынын мектептеринин мугалимдерин аттестациялоонун жаңы формасынын </a:t>
            </a:r>
            <a:r>
              <a:rPr lang="ky-KG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өзгөчөлүгү эмнеде?</a:t>
            </a:r>
            <a:endParaRPr lang="ky-KG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u.9111s.ru/uploads/202303/31/c46bed2b46f459c73cf2793ee6f9d7a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3" y="2518273"/>
            <a:ext cx="2147453" cy="349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59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625ABE1-026C-4DAF-48DD-9F4D70098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530" y="4487632"/>
            <a:ext cx="6172200" cy="11265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Көңүл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бурганыңыздарга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чоң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рахмат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oogle Shape;89;p1" descr="https://edu.gov.kg/media/organizations/%D0%BE%D1%81%D0%BD%D0%BE%D0%B2%D0%BD%D0%BE%D0%B9.png">
            <a:extLst>
              <a:ext uri="{FF2B5EF4-FFF2-40B4-BE49-F238E27FC236}">
                <a16:creationId xmlns:a16="http://schemas.microsoft.com/office/drawing/2014/main" id="{06E0C386-08E3-8417-113F-5EB87F1EFA4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89828" y="685864"/>
            <a:ext cx="3401603" cy="33690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9149607-876C-84A3-65FD-63A1D412DE45}"/>
              </a:ext>
            </a:extLst>
          </p:cNvPr>
          <p:cNvSpPr txBox="1">
            <a:spLocks/>
          </p:cNvSpPr>
          <p:nvPr/>
        </p:nvSpPr>
        <p:spPr>
          <a:xfrm>
            <a:off x="934065" y="402699"/>
            <a:ext cx="4508802" cy="36521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КЫРГЫЗ РЕСПУБЛИКАСЫНЫН ЖАЛПЫ БИЛИМ БЕРҮҮ МЕКТЕПТЕРИНИН МУГАЛИМДЕРИНИН АТТЕСТАЦИЯСЫ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5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49607-876C-84A3-65FD-63A1D412D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82" y="665018"/>
            <a:ext cx="9213273" cy="98367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КЫРГЫЗ РЕСПУБЛИКАСЫНЫН ЖАЛПЫ БИЛИМ БЕРҮҮ МЕКТЕПТЕРИНИН МУГАЛИМДЕРИНИН АТТЕСТАЦИЯСЫ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91EE74-C802-5E99-F322-659402DC8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34000" y="2133600"/>
            <a:ext cx="5652655" cy="4073235"/>
          </a:xfrm>
        </p:spPr>
        <p:txBody>
          <a:bodyPr>
            <a:normAutofit fontScale="85000" lnSpcReduction="20000"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ky-KG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Райондук жана шаардык билим берүү бөлүмдөрүнүн </a:t>
            </a:r>
            <a:r>
              <a:rPr lang="ky-KG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жоопту адистерине, жалпы билим берүү мектептеринин жетекчилерине, мугалимдерине </a:t>
            </a:r>
            <a:r>
              <a:rPr lang="ky-KG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усулдук сунуштар.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ky-KG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y-KG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Вебинардын темасы: </a:t>
            </a:r>
          </a:p>
          <a:p>
            <a:r>
              <a:rPr lang="ky-KG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y-KG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учурунда 	техникалык комиссиянын 	иштөө функциясы жана 	аттестациянын 	жыйынтыгын чыгаруу 	боюнча жалпы эрежелер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Google Shape;89;p1" descr="https://edu.gov.kg/media/organizations/%D0%BE%D1%81%D0%BD%D0%BE%D0%B2%D0%BD%D0%BE%D0%B9.png">
            <a:extLst>
              <a:ext uri="{FF2B5EF4-FFF2-40B4-BE49-F238E27FC236}">
                <a16:creationId xmlns:a16="http://schemas.microsoft.com/office/drawing/2014/main" id="{33F16C0F-EB59-29CD-E9C3-BA728348A4F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97961" y="-305662"/>
            <a:ext cx="2694039" cy="25897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491EE74-C802-5E99-F322-659402DC8647}"/>
              </a:ext>
            </a:extLst>
          </p:cNvPr>
          <p:cNvSpPr txBox="1">
            <a:spLocks/>
          </p:cNvSpPr>
          <p:nvPr/>
        </p:nvSpPr>
        <p:spPr>
          <a:xfrm>
            <a:off x="839789" y="2133600"/>
            <a:ext cx="4494212" cy="4225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КЫРГЫЗ РЕСПУБЛИКАСЫНЫН БИЛИМ БЕРҮҮ ЖАНА ИЛИМ МИНИСТРЛИГИ</a:t>
            </a:r>
          </a:p>
          <a:p>
            <a:r>
              <a:rPr lang="ky-KG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Билим берүүнүн сапатын баалоо жана маалыматтык технологиялар улуттук борбору</a:t>
            </a:r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41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49607-876C-84A3-65FD-63A1D412D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065" y="402699"/>
            <a:ext cx="3721062" cy="1881362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КЫРГЫЗ</a:t>
            </a: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РЕСПУБЛИКАСЫНЫН ЖАЛПЫ БИЛИМ БЕРҮҮ МЕКТЕПТЕРИНИН МУГАЛИМДЕРИНИН АТТЕСТАЦИЯСЫ</a:t>
            </a:r>
            <a:endParaRPr lang="ru-RU" sz="1800" dirty="0">
              <a:solidFill>
                <a:schemeClr val="accent1"/>
              </a:solidFill>
            </a:endParaRPr>
          </a:p>
        </p:txBody>
      </p:sp>
      <p:pic>
        <p:nvPicPr>
          <p:cNvPr id="4" name="Google Shape;89;p1" descr="https://edu.gov.kg/media/organizations/%D0%BE%D1%81%D0%BD%D0%BE%D0%B2%D0%BD%D0%BE%D0%B9.png">
            <a:extLst>
              <a:ext uri="{FF2B5EF4-FFF2-40B4-BE49-F238E27FC236}">
                <a16:creationId xmlns:a16="http://schemas.microsoft.com/office/drawing/2014/main" id="{33F16C0F-EB59-29CD-E9C3-BA728348A4F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97961" y="-305662"/>
            <a:ext cx="2694039" cy="25897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720437" y="2618509"/>
            <a:ext cx="3934690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Аттестациялоонун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максаты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Мугалимдерди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кесиптик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жактан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өсүүгө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шыктандыруу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жана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билим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берүүнүн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сапатын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жогорулатуу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0036" y="2770909"/>
            <a:ext cx="6220691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Аттестациянын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милдеттери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мугалимдердин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үзгүлтүксүз</a:t>
            </a:r>
            <a:r>
              <a:rPr lang="ky-K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кесиптик өнүгүүсүнө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берүү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педагогикалык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иш</a:t>
            </a:r>
            <a:r>
              <a:rPr lang="ky-K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мердүүлүктүн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натыйжалуулугун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сапатын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жогорулатуу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насаатчылык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методикалык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колдоо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системасын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өнүктүрүү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билим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берүүнүн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жыйынтыктарынын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сапатын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жогорулатуу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үчүн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мугалимдерди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илимий-методикалык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жактан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коштоонун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бирдиктүү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системасын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түзүү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blob:https://web.whatsapp.com/e5eb2fe4-dffa-4e39-a3af-5d59203c80d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36" y="263236"/>
            <a:ext cx="4114800" cy="235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8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49607-876C-84A3-65FD-63A1D412D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064" y="402699"/>
            <a:ext cx="4219827" cy="1703192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КЫРГЫЗ РЕСПУБЛИКАСЫНЫН ЖАЛПЫ БИЛИМ БЕРҮҮ МЕКТЕПТЕРИНИН МУГАЛИМДЕРИНИН АТТЕСТАЦИЯСЫ</a:t>
            </a:r>
            <a:endParaRPr lang="ru-RU" sz="1800" dirty="0">
              <a:solidFill>
                <a:schemeClr val="accent1"/>
              </a:solidFill>
            </a:endParaRPr>
          </a:p>
        </p:txBody>
      </p:sp>
      <p:pic>
        <p:nvPicPr>
          <p:cNvPr id="4" name="Google Shape;89;p1" descr="https://edu.gov.kg/media/organizations/%D0%BE%D1%81%D0%BD%D0%BE%D0%B2%D0%BD%D0%BE%D0%B9.png">
            <a:extLst>
              <a:ext uri="{FF2B5EF4-FFF2-40B4-BE49-F238E27FC236}">
                <a16:creationId xmlns:a16="http://schemas.microsoft.com/office/drawing/2014/main" id="{33F16C0F-EB59-29CD-E9C3-BA728348A4F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97961" y="-305662"/>
            <a:ext cx="2694039" cy="25897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054437" y="2313709"/>
            <a:ext cx="47105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y-KG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Республикалык </a:t>
            </a:r>
            <a:r>
              <a:rPr lang="ky-KG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техникалык комиссия </a:t>
            </a:r>
            <a:r>
              <a:rPr lang="ky-KG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түзүлөт;</a:t>
            </a:r>
          </a:p>
          <a:p>
            <a:pPr lvl="0"/>
            <a:endParaRPr lang="ky-KG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y-KG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Республикалык техникалык комиссия </a:t>
            </a:r>
            <a:r>
              <a:rPr lang="ky-KG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 </a:t>
            </a:r>
            <a:r>
              <a:rPr lang="ky-KG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ишин жергиликтүү шарттарды эске алуу менен онлайн же оффлайн режиминде </a:t>
            </a:r>
            <a:r>
              <a:rPr lang="ky-KG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жүргүзөт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36074" y="2284061"/>
            <a:ext cx="26600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y-KG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Билим берүүнүн сапатын баалоо жана маалыматтык технологиялар улуттук борбору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904934"/>
              </p:ext>
            </p:extLst>
          </p:nvPr>
        </p:nvGraphicFramePr>
        <p:xfrm>
          <a:off x="1136073" y="2313710"/>
          <a:ext cx="2618509" cy="3837708"/>
        </p:xfrm>
        <a:graphic>
          <a:graphicData uri="http://schemas.openxmlformats.org/drawingml/2006/table">
            <a:tbl>
              <a:tblPr/>
              <a:tblGrid>
                <a:gridCol w="2618509">
                  <a:extLst>
                    <a:ext uri="{9D8B030D-6E8A-4147-A177-3AD203B41FA5}">
                      <a16:colId xmlns:a16="http://schemas.microsoft.com/office/drawing/2014/main" val="156787164"/>
                    </a:ext>
                  </a:extLst>
                </a:gridCol>
              </a:tblGrid>
              <a:tr h="38377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931085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718157"/>
              </p:ext>
            </p:extLst>
          </p:nvPr>
        </p:nvGraphicFramePr>
        <p:xfrm>
          <a:off x="5569527" y="2258291"/>
          <a:ext cx="5209309" cy="4073236"/>
        </p:xfrm>
        <a:graphic>
          <a:graphicData uri="http://schemas.openxmlformats.org/drawingml/2006/table">
            <a:tbl>
              <a:tblPr/>
              <a:tblGrid>
                <a:gridCol w="5209309">
                  <a:extLst>
                    <a:ext uri="{9D8B030D-6E8A-4147-A177-3AD203B41FA5}">
                      <a16:colId xmlns:a16="http://schemas.microsoft.com/office/drawing/2014/main" val="2656628941"/>
                    </a:ext>
                  </a:extLst>
                </a:gridCol>
              </a:tblGrid>
              <a:tr h="4073236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0927412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18037"/>
              </p:ext>
            </p:extLst>
          </p:nvPr>
        </p:nvGraphicFramePr>
        <p:xfrm>
          <a:off x="3740728" y="3602182"/>
          <a:ext cx="1828800" cy="623454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3068664771"/>
                    </a:ext>
                  </a:extLst>
                </a:gridCol>
              </a:tblGrid>
              <a:tr h="623454">
                <a:tc>
                  <a:txBody>
                    <a:bodyPr/>
                    <a:lstStyle/>
                    <a:p>
                      <a:r>
                        <a:rPr lang="ky-KG" sz="2800" dirty="0" smtClean="0">
                          <a:solidFill>
                            <a:srgbClr val="FFC000"/>
                          </a:solidFill>
                        </a:rPr>
                        <a:t>тарабынан</a:t>
                      </a:r>
                      <a:endParaRPr lang="ru-RU" sz="28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321065"/>
                  </a:ext>
                </a:extLst>
              </a:tr>
            </a:tbl>
          </a:graphicData>
        </a:graphic>
      </p:graphicFrame>
      <p:pic>
        <p:nvPicPr>
          <p:cNvPr id="1026" name="Picture 2" descr="https://bowr.nl/wp-content/uploads/2019/04/vergadering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691" y="402699"/>
            <a:ext cx="3879273" cy="160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15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49607-876C-84A3-65FD-63A1D412D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065" y="402699"/>
            <a:ext cx="7697317" cy="114901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КЫРГЫЗ РЕСПУБЛИКАСЫНЫН ЖАЛПЫ БИЛИМ БЕРҮҮ МЕКТЕПТЕРИНИН МУГАЛИМДЕРИНИН АТТЕСТАЦИЯСЫ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4" name="Google Shape;89;p1" descr="https://edu.gov.kg/media/organizations/%D0%BE%D1%81%D0%BD%D0%BE%D0%B2%D0%BD%D0%BE%D0%B9.png">
            <a:extLst>
              <a:ext uri="{FF2B5EF4-FFF2-40B4-BE49-F238E27FC236}">
                <a16:creationId xmlns:a16="http://schemas.microsoft.com/office/drawing/2014/main" id="{33F16C0F-EB59-29CD-E9C3-BA728348A4F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97961" y="-305662"/>
            <a:ext cx="2694039" cy="25897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585855" y="1795313"/>
            <a:ext cx="6553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ky-K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Төрага;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ky-K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Төраганын </a:t>
            </a:r>
            <a:r>
              <a:rPr lang="ky-K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орун </a:t>
            </a:r>
            <a:r>
              <a:rPr lang="ky-K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басары;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ky-K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Катчы</a:t>
            </a:r>
            <a:r>
              <a:rPr lang="ky-K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ky-KG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y-KG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Комиссиянын мүчөлөрү: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ky-K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 жетекчилерден;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ky-K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Предметтик мугалимдерден;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ky-K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Коомчулуктун өкүлдөрүнөн түзүлөт</a:t>
            </a: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1233054" y="1795313"/>
            <a:ext cx="34636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y-KG" sz="3200" dirty="0">
                <a:solidFill>
                  <a:srgbClr val="FF0000"/>
                </a:solidFill>
              </a:rPr>
              <a:t>Республикалык техникалык </a:t>
            </a:r>
            <a:r>
              <a:rPr lang="ky-KG" sz="3200" dirty="0" smtClean="0">
                <a:solidFill>
                  <a:srgbClr val="FF0000"/>
                </a:solidFill>
              </a:rPr>
              <a:t>комиссиянын курамы: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" name="Picture 2" descr="https://bowr.nl/wp-content/uploads/2019/04/vergadering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65" y="4101020"/>
            <a:ext cx="3762626" cy="206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17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49607-876C-84A3-65FD-63A1D412D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065" y="402699"/>
            <a:ext cx="7697317" cy="114901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КЫРГЫЗ РЕСПУБЛИКАСЫНЫН ЖАЛПЫ БИЛИМ БЕРҮҮ МЕКТЕПТЕРИНИН МУГАЛИМДЕРИНИН АТТЕСТАЦИЯСЫ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4" name="Google Shape;89;p1" descr="https://edu.gov.kg/media/organizations/%D0%BE%D1%81%D0%BD%D0%BE%D0%B2%D0%BD%D0%BE%D0%B9.png">
            <a:extLst>
              <a:ext uri="{FF2B5EF4-FFF2-40B4-BE49-F238E27FC236}">
                <a16:creationId xmlns:a16="http://schemas.microsoft.com/office/drawing/2014/main" id="{33F16C0F-EB59-29CD-E9C3-BA728348A4F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97961" y="-305662"/>
            <a:ext cx="2694039" cy="25897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849091" y="2284061"/>
            <a:ext cx="62899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ky-KG" sz="2800" dirty="0" smtClean="0">
                <a:solidFill>
                  <a:schemeClr val="accent6">
                    <a:lumMod val="50000"/>
                  </a:schemeClr>
                </a:solidFill>
              </a:rPr>
              <a:t>Аттестациянын бирдиктүү критерийлеринин </a:t>
            </a:r>
            <a:r>
              <a:rPr lang="ky-KG" sz="2800" dirty="0">
                <a:solidFill>
                  <a:schemeClr val="accent6">
                    <a:lumMod val="50000"/>
                  </a:schemeClr>
                </a:solidFill>
              </a:rPr>
              <a:t>сакталышын камсыз </a:t>
            </a:r>
            <a:r>
              <a:rPr lang="ky-KG" sz="2800" dirty="0" smtClean="0">
                <a:solidFill>
                  <a:schemeClr val="accent6">
                    <a:lumMod val="50000"/>
                  </a:schemeClr>
                </a:solidFill>
              </a:rPr>
              <a:t>кылат;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ky-KG" sz="2800" dirty="0" smtClean="0">
                <a:solidFill>
                  <a:schemeClr val="accent6">
                    <a:lumMod val="50000"/>
                  </a:schemeClr>
                </a:solidFill>
              </a:rPr>
              <a:t>Тестирлөөдө </a:t>
            </a:r>
            <a:r>
              <a:rPr lang="ky-KG" sz="2800" dirty="0">
                <a:solidFill>
                  <a:schemeClr val="accent6">
                    <a:lumMod val="50000"/>
                  </a:schemeClr>
                </a:solidFill>
              </a:rPr>
              <a:t>талаш – тартыштуу техникалык маселелерди </a:t>
            </a:r>
            <a:r>
              <a:rPr lang="ky-KG" sz="2800" dirty="0" smtClean="0">
                <a:solidFill>
                  <a:schemeClr val="accent6">
                    <a:lumMod val="50000"/>
                  </a:schemeClr>
                </a:solidFill>
              </a:rPr>
              <a:t>чечет;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ky-KG" sz="2800" dirty="0" smtClean="0">
                <a:solidFill>
                  <a:schemeClr val="accent6">
                    <a:lumMod val="50000"/>
                  </a:schemeClr>
                </a:solidFill>
              </a:rPr>
              <a:t>Аттестациялануучулардын </a:t>
            </a:r>
            <a:r>
              <a:rPr lang="ky-KG" sz="2800" dirty="0">
                <a:solidFill>
                  <a:schemeClr val="accent6">
                    <a:lumMod val="50000"/>
                  </a:schemeClr>
                </a:solidFill>
              </a:rPr>
              <a:t>укуктарын </a:t>
            </a:r>
            <a:r>
              <a:rPr lang="ky-KG" sz="2800" dirty="0" smtClean="0">
                <a:solidFill>
                  <a:schemeClr val="accent6">
                    <a:lumMod val="50000"/>
                  </a:schemeClr>
                </a:solidFill>
              </a:rPr>
              <a:t>коргойт;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ky-KG" sz="2800" dirty="0" smtClean="0">
                <a:solidFill>
                  <a:schemeClr val="accent6">
                    <a:lumMod val="50000"/>
                  </a:schemeClr>
                </a:solidFill>
              </a:rPr>
              <a:t>Аттестациялануучулардын </a:t>
            </a:r>
            <a:r>
              <a:rPr lang="ky-KG" sz="2800" dirty="0">
                <a:solidFill>
                  <a:schemeClr val="accent6">
                    <a:lumMod val="50000"/>
                  </a:schemeClr>
                </a:solidFill>
              </a:rPr>
              <a:t>апелляциялык арыздарын </a:t>
            </a:r>
            <a:r>
              <a:rPr lang="ky-KG" sz="2800" dirty="0" smtClean="0">
                <a:solidFill>
                  <a:schemeClr val="accent6">
                    <a:lumMod val="50000"/>
                  </a:schemeClr>
                </a:solidFill>
              </a:rPr>
              <a:t>карайт.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817418" y="3107649"/>
            <a:ext cx="38792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y-KG" sz="4000" dirty="0">
                <a:solidFill>
                  <a:srgbClr val="FF0000"/>
                </a:solidFill>
              </a:rPr>
              <a:t>Республикалык техникалык комиссия 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45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49607-876C-84A3-65FD-63A1D412D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065" y="402699"/>
            <a:ext cx="7697317" cy="114901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КЫРГЫЗ РЕСПУБЛИКАСЫНЫН ЖАЛПЫ БИЛИМ БЕРҮҮ МЕКТЕПТЕРИНИН МУГАЛИМДЕРИНИН АТТЕСТАЦИЯСЫ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4" name="Google Shape;89;p1" descr="https://edu.gov.kg/media/organizations/%D0%BE%D1%81%D0%BD%D0%BE%D0%B2%D0%BD%D0%BE%D0%B9.png">
            <a:extLst>
              <a:ext uri="{FF2B5EF4-FFF2-40B4-BE49-F238E27FC236}">
                <a16:creationId xmlns:a16="http://schemas.microsoft.com/office/drawing/2014/main" id="{33F16C0F-EB59-29CD-E9C3-BA728348A4F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97961" y="-305662"/>
            <a:ext cx="2694039" cy="25897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417126" y="1876543"/>
            <a:ext cx="570807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y-KG" sz="3600" b="1" dirty="0" smtClean="0">
                <a:solidFill>
                  <a:schemeClr val="accent1"/>
                </a:solidFill>
              </a:rPr>
              <a:t>Эскертүү!!!</a:t>
            </a:r>
          </a:p>
          <a:p>
            <a:pPr marL="514350" lvl="0" indent="-514350">
              <a:buFont typeface="+mj-lt"/>
              <a:buAutoNum type="arabicPeriod"/>
            </a:pPr>
            <a:r>
              <a:rPr lang="ky-KG" sz="2800" dirty="0" smtClean="0">
                <a:solidFill>
                  <a:schemeClr val="accent1"/>
                </a:solidFill>
              </a:rPr>
              <a:t>Аттестациялануучулардын </a:t>
            </a:r>
            <a:r>
              <a:rPr lang="ky-KG" sz="2800" dirty="0">
                <a:solidFill>
                  <a:schemeClr val="accent1"/>
                </a:solidFill>
              </a:rPr>
              <a:t>арыздарын кароо </a:t>
            </a:r>
            <a:r>
              <a:rPr lang="ky-KG" sz="2800" b="1" u="sng" dirty="0">
                <a:solidFill>
                  <a:schemeClr val="accent1"/>
                </a:solidFill>
              </a:rPr>
              <a:t>тестирлөөнү кайра тапшыруу болуп </a:t>
            </a:r>
            <a:r>
              <a:rPr lang="ky-KG" sz="2800" b="1" u="sng" dirty="0" smtClean="0">
                <a:solidFill>
                  <a:schemeClr val="accent1"/>
                </a:solidFill>
              </a:rPr>
              <a:t>саналбайт</a:t>
            </a:r>
            <a:r>
              <a:rPr lang="ky-KG" sz="2800" dirty="0" smtClean="0">
                <a:solidFill>
                  <a:schemeClr val="accent1"/>
                </a:solidFill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ky-KG" sz="2800" dirty="0" smtClean="0">
                <a:solidFill>
                  <a:schemeClr val="accent1"/>
                </a:solidFill>
              </a:rPr>
              <a:t>Арыздарды </a:t>
            </a:r>
            <a:r>
              <a:rPr lang="ky-KG" sz="2800" dirty="0">
                <a:solidFill>
                  <a:schemeClr val="accent1"/>
                </a:solidFill>
              </a:rPr>
              <a:t>кароонун жүрүшүндө тестирлөөнүн </a:t>
            </a:r>
            <a:r>
              <a:rPr lang="ky-KG" sz="2800" b="1" u="sng" dirty="0">
                <a:solidFill>
                  <a:schemeClr val="accent1"/>
                </a:solidFill>
              </a:rPr>
              <a:t>техникалык бөлүгүнүн тууралыгы гана </a:t>
            </a:r>
            <a:r>
              <a:rPr lang="ky-KG" sz="2800" dirty="0">
                <a:solidFill>
                  <a:schemeClr val="accent1"/>
                </a:solidFill>
              </a:rPr>
              <a:t>текшерилет.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817416" y="2184319"/>
            <a:ext cx="36437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y-KG" sz="4000" dirty="0" smtClean="0">
                <a:solidFill>
                  <a:srgbClr val="FF0000"/>
                </a:solidFill>
              </a:rPr>
              <a:t>Аппеляциялык арыздарды кароодо </a:t>
            </a:r>
          </a:p>
          <a:p>
            <a:r>
              <a:rPr lang="ky-KG" sz="4000" dirty="0" smtClean="0">
                <a:solidFill>
                  <a:srgbClr val="FF0000"/>
                </a:solidFill>
              </a:rPr>
              <a:t>2 (эки) маселени эске алуу зарыл 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04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49607-876C-84A3-65FD-63A1D412D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065" y="402699"/>
            <a:ext cx="7697317" cy="114901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КЫРГЫЗ РЕСПУБЛИКАСЫНЫН ЖАЛПЫ БИЛИМ БЕРҮҮ МЕКТЕПТЕРИНИН МУГАЛИМДЕРИНИН АТТЕСТАЦИЯСЫ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4" name="Google Shape;89;p1" descr="https://edu.gov.kg/media/organizations/%D0%BE%D1%81%D0%BD%D0%BE%D0%B2%D0%BD%D0%BE%D0%B9.png">
            <a:extLst>
              <a:ext uri="{FF2B5EF4-FFF2-40B4-BE49-F238E27FC236}">
                <a16:creationId xmlns:a16="http://schemas.microsoft.com/office/drawing/2014/main" id="{33F16C0F-EB59-29CD-E9C3-BA728348A4F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97961" y="-305662"/>
            <a:ext cx="2694039" cy="25897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57200" y="1876543"/>
            <a:ext cx="29787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y-KG" sz="2800" dirty="0" smtClean="0">
                <a:solidFill>
                  <a:schemeClr val="accent1"/>
                </a:solidFill>
              </a:rPr>
              <a:t>Арыз ээси эмнелерди билүүсү зарыл?</a:t>
            </a: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2923309" y="1768080"/>
            <a:ext cx="8534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ky-KG" sz="2000" dirty="0">
                <a:solidFill>
                  <a:srgbClr val="002060"/>
                </a:solidFill>
              </a:rPr>
              <a:t>Техникалык апелляцияга арыз тестирлөөгө катышкан аттестациялануучуларга тестирлөө аяктагандан кийин 1 (бир) сааттын ичинде </a:t>
            </a:r>
            <a:r>
              <a:rPr lang="ky-KG" sz="2000" dirty="0" smtClean="0">
                <a:solidFill>
                  <a:srgbClr val="002060"/>
                </a:solidFill>
              </a:rPr>
              <a:t>берилет;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ky-KG" sz="2000" dirty="0" smtClean="0">
                <a:solidFill>
                  <a:srgbClr val="002060"/>
                </a:solidFill>
              </a:rPr>
              <a:t>Апелляцияга </a:t>
            </a:r>
            <a:r>
              <a:rPr lang="ky-KG" sz="2000" dirty="0">
                <a:solidFill>
                  <a:srgbClr val="002060"/>
                </a:solidFill>
              </a:rPr>
              <a:t>арыздар техникалык себептер боюнча каралат. Апелляциялык арызда баяндалган конкреттүү фактылар каралууга </a:t>
            </a:r>
            <a:r>
              <a:rPr lang="ky-KG" sz="2000" dirty="0" smtClean="0">
                <a:solidFill>
                  <a:srgbClr val="002060"/>
                </a:solidFill>
              </a:rPr>
              <a:t>тийиш;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ky-KG" sz="2000" dirty="0" smtClean="0">
                <a:solidFill>
                  <a:srgbClr val="002060"/>
                </a:solidFill>
              </a:rPr>
              <a:t>Апелляцияга </a:t>
            </a:r>
            <a:r>
              <a:rPr lang="ky-KG" sz="2000" dirty="0">
                <a:solidFill>
                  <a:srgbClr val="002060"/>
                </a:solidFill>
              </a:rPr>
              <a:t>келип түшкөн арыздар комиссия тарабынан 5 жумушчу күндүн ичинде </a:t>
            </a:r>
            <a:r>
              <a:rPr lang="ky-KG" sz="2000" dirty="0" smtClean="0">
                <a:solidFill>
                  <a:srgbClr val="002060"/>
                </a:solidFill>
              </a:rPr>
              <a:t>каралат;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ky-KG" sz="2000" dirty="0" smtClean="0">
                <a:solidFill>
                  <a:srgbClr val="002060"/>
                </a:solidFill>
              </a:rPr>
              <a:t>Комиссиянын </a:t>
            </a:r>
            <a:r>
              <a:rPr lang="ky-KG" sz="2000" dirty="0">
                <a:solidFill>
                  <a:srgbClr val="002060"/>
                </a:solidFill>
              </a:rPr>
              <a:t>чечими ведомстволук мекеме аныктаган форма боюнча протокол менен таризделет, ага комиссиянын төрагасы жана бардык мүчөлөрү кол </a:t>
            </a:r>
            <a:r>
              <a:rPr lang="ky-KG" sz="2000" dirty="0" smtClean="0">
                <a:solidFill>
                  <a:srgbClr val="002060"/>
                </a:solidFill>
              </a:rPr>
              <a:t>коюшат;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ky-KG" sz="2000" dirty="0" smtClean="0">
                <a:solidFill>
                  <a:srgbClr val="002060"/>
                </a:solidFill>
              </a:rPr>
              <a:t>Комиссиянын </a:t>
            </a:r>
            <a:r>
              <a:rPr lang="ky-KG" sz="2000" dirty="0">
                <a:solidFill>
                  <a:srgbClr val="002060"/>
                </a:solidFill>
              </a:rPr>
              <a:t>жыйындарынын протоколдору тестирлөөнү өткөрүүгө жооптуу ведомстволук мекемеде жыл бою </a:t>
            </a:r>
            <a:r>
              <a:rPr lang="ky-KG" sz="2000" dirty="0" smtClean="0">
                <a:solidFill>
                  <a:srgbClr val="002060"/>
                </a:solidFill>
              </a:rPr>
              <a:t>сакталат;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ky-KG" sz="2000" dirty="0" smtClean="0">
                <a:solidFill>
                  <a:srgbClr val="002060"/>
                </a:solidFill>
              </a:rPr>
              <a:t>Жыйынтыгы </a:t>
            </a:r>
            <a:r>
              <a:rPr lang="ky-KG" sz="2000" dirty="0">
                <a:solidFill>
                  <a:srgbClr val="002060"/>
                </a:solidFill>
              </a:rPr>
              <a:t>менен арыз ээсине электрондук почта аркылуу </a:t>
            </a:r>
            <a:r>
              <a:rPr lang="ky-KG" sz="2000" dirty="0" smtClean="0">
                <a:solidFill>
                  <a:srgbClr val="002060"/>
                </a:solidFill>
              </a:rPr>
              <a:t>билдирилет;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ky-KG" sz="2000" dirty="0" smtClean="0">
                <a:solidFill>
                  <a:srgbClr val="002060"/>
                </a:solidFill>
              </a:rPr>
              <a:t>Шарттарды эске </a:t>
            </a:r>
            <a:r>
              <a:rPr lang="ky-KG" sz="2000" dirty="0">
                <a:solidFill>
                  <a:srgbClr val="002060"/>
                </a:solidFill>
              </a:rPr>
              <a:t>алуу менен онлайн же оффлайн режиминде жүргүзөт.</a:t>
            </a:r>
            <a:endParaRPr lang="ru-RU" sz="2000" dirty="0">
              <a:solidFill>
                <a:srgbClr val="002060"/>
              </a:solidFill>
            </a:endParaRPr>
          </a:p>
          <a:p>
            <a:pPr lvl="0"/>
            <a:endParaRPr lang="ru-RU" dirty="0">
              <a:solidFill>
                <a:srgbClr val="002060"/>
              </a:solidFill>
            </a:endParaRPr>
          </a:p>
          <a:p>
            <a:pPr lvl="0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top-fon.com/uploads/posts/2023-01/1674651843_top-fon-com-p-chelovechki-dlya-prezentatsii-bez-fona-vop-91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1" y="3419351"/>
            <a:ext cx="2673927" cy="230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41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49607-876C-84A3-65FD-63A1D412D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064" y="402699"/>
            <a:ext cx="8334627" cy="871919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КЫРГЫЗ РЕСПУБЛИКАСЫНЫН ЖАЛПЫ БИЛИМ БЕРҮҮ МЕКТЕПТЕРИНИН МУГАЛИМДЕРИНИН АТТЕСТАЦИЯСЫ</a:t>
            </a:r>
            <a:endParaRPr lang="ru-RU" sz="1800" dirty="0">
              <a:solidFill>
                <a:schemeClr val="accent1"/>
              </a:solidFill>
            </a:endParaRPr>
          </a:p>
        </p:txBody>
      </p:sp>
      <p:pic>
        <p:nvPicPr>
          <p:cNvPr id="4" name="Google Shape;89;p1" descr="https://edu.gov.kg/media/organizations/%D0%BE%D1%81%D0%BD%D0%BE%D0%B2%D0%BD%D0%BE%D0%B9.png">
            <a:extLst>
              <a:ext uri="{FF2B5EF4-FFF2-40B4-BE49-F238E27FC236}">
                <a16:creationId xmlns:a16="http://schemas.microsoft.com/office/drawing/2014/main" id="{33F16C0F-EB59-29CD-E9C3-BA728348A4F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97961" y="-305662"/>
            <a:ext cx="2694039" cy="25897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976255" y="1620982"/>
            <a:ext cx="771698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y-KG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 буйрук </a:t>
            </a:r>
            <a:r>
              <a:rPr lang="ky-KG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РайБББ/ШарБББ жана </a:t>
            </a:r>
            <a:r>
              <a:rPr lang="ky-KG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 билим берүү уюмдарына төмөнкүдөй тартипте жеткирилет: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ky-KG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y-KG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ттестацияланган </a:t>
            </a:r>
            <a:r>
              <a:rPr lang="ky-KG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мугалимдердин </a:t>
            </a:r>
            <a:r>
              <a:rPr lang="ky-KG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тизмесин </a:t>
            </a:r>
            <a:r>
              <a:rPr lang="ky-KG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бекитүү жөнүндө </a:t>
            </a:r>
            <a:r>
              <a:rPr lang="ky-KG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министрлигинин буйругунун </a:t>
            </a:r>
            <a:r>
              <a:rPr lang="ky-KG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көчүрмөсү электрондук документтештирүү системасы (ЭДС) </a:t>
            </a:r>
            <a:r>
              <a:rPr lang="ky-KG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аркылу РайБББ/ШарБББларга жөнөтүлөт;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ky-KG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РайБББ/ШарБББлар бул буйрукту 3 жумушчу күндүн ичинде мектептерге жеткирет;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ky-KG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Андан тышкары сайттарга </a:t>
            </a:r>
            <a:r>
              <a:rPr lang="ky-KG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жайгаштырылат (мугалим жөнүндө персоналдык маалыматы жашыруун түрүндө берилет) </a:t>
            </a:r>
            <a:r>
              <a:rPr lang="ky-KG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www.edu.gov.kg жана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https://ncokoit.kg.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8764" y="1482436"/>
            <a:ext cx="347749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y-KG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Кыргыз Республикасынын Билим берүү жана илим министрлиги аттестациядан өткөн мугалимдердин тизмелик курамын</a:t>
            </a:r>
            <a:r>
              <a:rPr lang="ky-KG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 бир аттестациянын </a:t>
            </a:r>
            <a:r>
              <a:rPr lang="ky-KG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циклинде буйругу менен бекитет</a:t>
            </a:r>
            <a:endParaRPr lang="ru-RU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90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736</TotalTime>
  <Words>723</Words>
  <Application>Microsoft Office PowerPoint</Application>
  <PresentationFormat>Широкоэкранный</PresentationFormat>
  <Paragraphs>83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КЫРГЫЗ РЕСПУБЛИКАСЫНЫН ЖАЛПЫ БИЛИМ БЕРҮҮ МЕКТЕПТЕРИНИН МУГАЛИМДЕРИНИН АТТЕСТАЦИЯСЫ</vt:lpstr>
      <vt:lpstr>КЫРГЫЗ РЕСПУБЛИКАСЫНЫН ЖАЛПЫ БИЛИМ БЕРҮҮ МЕКТЕПТЕРИНИН МУГАЛИМДЕРИНИН АТТЕСТАЦИЯСЫ</vt:lpstr>
      <vt:lpstr>КЫРГЫЗ РЕСПУБЛИКАСЫНЫН ЖАЛПЫ БИЛИМ БЕРҮҮ МЕКТЕПТЕРИНИН МУГАЛИМДЕРИНИН АТТЕСТАЦИЯСЫ</vt:lpstr>
      <vt:lpstr>КЫРГЫЗ РЕСПУБЛИКАСЫНЫН ЖАЛПЫ БИЛИМ БЕРҮҮ МЕКТЕПТЕРИНИН МУГАЛИМДЕРИНИН АТТЕСТАЦИЯСЫ</vt:lpstr>
      <vt:lpstr>КЫРГЫЗ РЕСПУБЛИКАСЫНЫН ЖАЛПЫ БИЛИМ БЕРҮҮ МЕКТЕПТЕРИНИН МУГАЛИМДЕРИНИН АТТЕСТАЦИЯСЫ</vt:lpstr>
      <vt:lpstr>КЫРГЫЗ РЕСПУБЛИКАСЫНЫН ЖАЛПЫ БИЛИМ БЕРҮҮ МЕКТЕПТЕРИНИН МУГАЛИМДЕРИНИН АТТЕСТАЦИЯСЫ</vt:lpstr>
      <vt:lpstr>КЫРГЫЗ РЕСПУБЛИКАСЫНЫН ЖАЛПЫ БИЛИМ БЕРҮҮ МЕКТЕПТЕРИНИН МУГАЛИМДЕРИНИН АТТЕСТАЦИЯСЫ</vt:lpstr>
      <vt:lpstr>КЫРГЫЗ РЕСПУБЛИКАСЫНЫН ЖАЛПЫ БИЛИМ БЕРҮҮ МЕКТЕПТЕРИНИН МУГАЛИМДЕРИНИН АТТЕСТАЦИЯСЫ</vt:lpstr>
      <vt:lpstr>КЫРГЫЗ РЕСПУБЛИКАСЫНЫН ЖАЛПЫ БИЛИМ БЕРҮҮ МЕКТЕПТЕРИНИН МУГАЛИМДЕРИНИН АТТЕСТАЦИЯСЫ</vt:lpstr>
      <vt:lpstr>КЫРГЫЗ РЕСПУБЛИКАСЫНЫН ЖАЛПЫ БИЛИМ БЕРҮҮ МЕКТЕПТЕРИНИН МУГАЛИМДЕРИНИН АТТЕСТАЦИЯСЫ</vt:lpstr>
      <vt:lpstr>КЫРГЫЗ РЕСПУБЛИКАСЫНЫН ЖАЛПЫ БИЛИМ БЕРҮҮ МЕКТЕПТЕРИНИН МУГАЛИМДЕРИНИН АТТЕСТАЦИЯСЫ</vt:lpstr>
      <vt:lpstr>КЫРГЫЗ РЕСПУБЛИКАСЫНЫН ЖАЛПЫ БИЛИМ БЕРҮҮ МЕКТЕПТЕРИНИН МУГАЛИМДЕРИНИН АТТЕСТАЦИЯСЫ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5-ый Национальный форум по ЦУР-4 «Всё для образования – образование для всех»  «Проблемы и возможности трансформации образования для достижения ЦУР-4»</dc:title>
  <dc:creator>Пользователь</dc:creator>
  <cp:lastModifiedBy>Admin</cp:lastModifiedBy>
  <cp:revision>66</cp:revision>
  <dcterms:created xsi:type="dcterms:W3CDTF">2023-10-24T18:08:13Z</dcterms:created>
  <dcterms:modified xsi:type="dcterms:W3CDTF">2023-12-12T09:32:48Z</dcterms:modified>
</cp:coreProperties>
</file>